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DM Sans" pitchFamily="2"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Oswald" panose="00000500000000000000" pitchFamily="2" charset="0"/>
      <p:regular r:id="rId29"/>
      <p:bold r:id="rId30"/>
    </p:embeddedFont>
    <p:embeddedFont>
      <p:font typeface="Playfair Display Medium" panose="020B060402020202020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Segoe UI Variable Text Semiligh" pitchFamily="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T6WIEBxwrnvm7ZaoYrSIxWYHw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0645" autoAdjust="0"/>
  </p:normalViewPr>
  <p:slideViewPr>
    <p:cSldViewPr snapToGrid="0">
      <p:cViewPr varScale="1">
        <p:scale>
          <a:sx n="50" d="100"/>
          <a:sy n="50" d="100"/>
        </p:scale>
        <p:origin x="149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rgbClr val="374151"/>
                </a:solidFill>
                <a:latin typeface="Roboto"/>
                <a:ea typeface="Roboto"/>
                <a:cs typeface="Roboto"/>
                <a:sym typeface="Roboto"/>
              </a:rPr>
              <a:t>Insomnia" being the most important feature suggests that it has the strongest relationship with the target variable compared to the other features in the model. This means changes in the "Insomnia" variable are likely to result in significant changes in the prediction outcome of the model.</a:t>
            </a:r>
            <a:endParaRPr sz="1200">
              <a:solidFill>
                <a:srgbClr val="37415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200">
                <a:solidFill>
                  <a:srgbClr val="374151"/>
                </a:solidFill>
                <a:latin typeface="Roboto"/>
                <a:ea typeface="Roboto"/>
                <a:cs typeface="Roboto"/>
                <a:sym typeface="Roboto"/>
              </a:rPr>
              <a:t>"Insomnia" could be a predictor for various health issues.</a:t>
            </a:r>
            <a:endParaRPr sz="1200">
              <a:solidFill>
                <a:srgbClr val="374151"/>
              </a:solidFill>
              <a:latin typeface="Roboto"/>
              <a:ea typeface="Roboto"/>
              <a:cs typeface="Roboto"/>
              <a:sym typeface="Roboto"/>
            </a:endParaRPr>
          </a:p>
          <a:p>
            <a:pPr marL="0" lvl="0" indent="0" algn="l" rtl="0">
              <a:spcBef>
                <a:spcPts val="0"/>
              </a:spcBef>
              <a:spcAft>
                <a:spcPts val="0"/>
              </a:spcAft>
              <a:buNone/>
            </a:pPr>
            <a:endParaRPr/>
          </a:p>
        </p:txBody>
      </p:sp>
      <p:sp>
        <p:nvSpPr>
          <p:cNvPr id="204" name="Google Shape;20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rgbClr val="374151"/>
                </a:solidFill>
                <a:latin typeface="Roboto"/>
                <a:ea typeface="Roboto"/>
                <a:cs typeface="Roboto"/>
                <a:sym typeface="Roboto"/>
              </a:rPr>
              <a:t>it appears that listening to rock music has a more pronounced association with varying levels of insomnia, which in turn is a significant indicator of mental health. Following rock music, the genres of metal and pop also show a connection with insomnia, albeit to a lesser extent. This pattern suggests that these music genres may have differing levels of influence on sleep patterns, which could be reflective of their impact on mental well-being.</a:t>
            </a: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12" name="Google Shape;2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1" indent="0" algn="l">
              <a:buFont typeface="Wingdings" panose="05000000000000000000" pitchFamily="2" charset="2"/>
              <a:buNone/>
            </a:pPr>
            <a:r>
              <a:rPr lang="en-US" sz="2800" b="1" i="0" dirty="0">
                <a:solidFill>
                  <a:srgbClr val="374151"/>
                </a:solidFill>
                <a:effectLst/>
                <a:latin typeface="Segoe UI Variable Text Semiligh" pitchFamily="2" charset="0"/>
              </a:rPr>
              <a:t>Limited Access to Personal Data</a:t>
            </a:r>
            <a:r>
              <a:rPr lang="en-US" sz="2800" b="0" i="0" dirty="0">
                <a:solidFill>
                  <a:srgbClr val="374151"/>
                </a:solidFill>
                <a:effectLst/>
                <a:latin typeface="Segoe UI Variable Text Semiligh" pitchFamily="2" charset="0"/>
              </a:rPr>
              <a:t>: Due to privacy concerns, obtaining detailed and personalized data on individuals' mental health and their music preferences can be challenging.</a:t>
            </a:r>
          </a:p>
          <a:p>
            <a:pPr marL="457200" lvl="1" indent="0" algn="l">
              <a:buFont typeface="Wingdings" panose="05000000000000000000" pitchFamily="2" charset="2"/>
              <a:buNone/>
            </a:pPr>
            <a:r>
              <a:rPr lang="en-US" sz="2800" b="1" i="0" dirty="0">
                <a:solidFill>
                  <a:srgbClr val="374151"/>
                </a:solidFill>
                <a:effectLst/>
                <a:latin typeface="Segoe UI Variable Text Semiligh" pitchFamily="2" charset="0"/>
              </a:rPr>
              <a:t>Data Bias</a:t>
            </a:r>
            <a:r>
              <a:rPr lang="en-US" sz="2800" b="0" i="0" dirty="0">
                <a:solidFill>
                  <a:srgbClr val="374151"/>
                </a:solidFill>
                <a:effectLst/>
                <a:latin typeface="Segoe UI Variable Text Semiligh" pitchFamily="2" charset="0"/>
              </a:rPr>
              <a:t>: The available data might not be representative of all geographical regions, leading to biased outcomes.</a:t>
            </a:r>
          </a:p>
          <a:p>
            <a:pPr marL="457200" lvl="1" indent="0" algn="l">
              <a:buFont typeface="Wingdings" panose="05000000000000000000" pitchFamily="2" charset="2"/>
              <a:buNone/>
            </a:pPr>
            <a:r>
              <a:rPr lang="en-US" sz="2800" b="1" i="0" dirty="0">
                <a:solidFill>
                  <a:srgbClr val="374151"/>
                </a:solidFill>
                <a:effectLst/>
                <a:latin typeface="Segoe UI Variable Text Semiligh" pitchFamily="2" charset="0"/>
              </a:rPr>
              <a:t>Handling Sensitive Information</a:t>
            </a:r>
            <a:r>
              <a:rPr lang="en-US" sz="2800" b="0" i="0" dirty="0">
                <a:solidFill>
                  <a:srgbClr val="374151"/>
                </a:solidFill>
                <a:effectLst/>
                <a:latin typeface="Segoe UI Variable Text Semiligh" pitchFamily="2" charset="0"/>
              </a:rPr>
              <a:t>: Mental health data is highly sensitive. Ensuring privacy and ethical use of this data is crucial.</a:t>
            </a:r>
          </a:p>
          <a:p>
            <a:pPr marL="457200" lvl="1" indent="0" algn="l">
              <a:buFont typeface="Wingdings" panose="05000000000000000000" pitchFamily="2" charset="2"/>
              <a:buNone/>
            </a:pPr>
            <a:r>
              <a:rPr lang="en-US" sz="2800" b="1" i="0" dirty="0">
                <a:effectLst/>
                <a:latin typeface="Segoe UI Variable Text Semiligh" pitchFamily="2" charset="0"/>
              </a:rPr>
              <a:t>Cultural Variations</a:t>
            </a:r>
            <a:r>
              <a:rPr lang="en-US" sz="2800" b="0" i="0" dirty="0">
                <a:solidFill>
                  <a:srgbClr val="374151"/>
                </a:solidFill>
                <a:effectLst/>
                <a:latin typeface="Segoe UI Variable Text Semiligh" pitchFamily="2" charset="0"/>
              </a:rPr>
              <a:t>: Musical preferences and their impact on mental health can vary widely across different cultures.</a:t>
            </a:r>
          </a:p>
          <a:p>
            <a:pPr marL="457200" lvl="1" indent="0" algn="l">
              <a:buFont typeface="Wingdings" panose="05000000000000000000" pitchFamily="2" charset="2"/>
              <a:buNone/>
            </a:pPr>
            <a:r>
              <a:rPr lang="en-US" sz="2800" b="1" dirty="0">
                <a:solidFill>
                  <a:srgbClr val="374151"/>
                </a:solidFill>
                <a:latin typeface="Segoe UI Variable Text Semiligh" pitchFamily="2" charset="0"/>
              </a:rPr>
              <a:t>Personal Music Preferences</a:t>
            </a:r>
            <a:r>
              <a:rPr lang="en-US" sz="2800" dirty="0">
                <a:solidFill>
                  <a:srgbClr val="374151"/>
                </a:solidFill>
                <a:latin typeface="Segoe UI Variable Text Semiligh" pitchFamily="2" charset="0"/>
              </a:rPr>
              <a:t>: Some people can have their own music choices that can affect our outcome analysis due to bias. </a:t>
            </a:r>
            <a:endParaRPr lang="en-US" sz="2800" b="0" i="0" dirty="0">
              <a:solidFill>
                <a:srgbClr val="374151"/>
              </a:solidFill>
              <a:effectLst/>
              <a:latin typeface="Segoe UI Variable Text Semiligh" pitchFamily="2" charset="0"/>
            </a:endParaRPr>
          </a:p>
          <a:p>
            <a:pPr marL="0" lvl="0" indent="0" algn="l" rtl="0">
              <a:spcBef>
                <a:spcPts val="0"/>
              </a:spcBef>
              <a:spcAft>
                <a:spcPts val="0"/>
              </a:spcAft>
              <a:buNone/>
            </a:pPr>
            <a:endParaRPr dirty="0"/>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5557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Music has been an integral part of human culture for centuries, serving as a universal language that transcends boundaries and connects people on a profound emotional level. Beyond its artistic and entertainment value, emerging research suggests that music has a powerful impact on mental health. This intersection between music and mental well-being has become a focal point of interest in various fields, including psychology, neuroscience, and now, machine learning. In recent years, advances in machine learning have opened new avenues for exploring and understanding the intricate relationship between music and mental health. This project seeks to delve into this dynamic interplay, leveraging the capabilities of machine learning algorithms to analyze vast datasets of musical compositions, individual preferences, and psychological responses.</a:t>
            </a:r>
            <a:endParaRPr dirty="0"/>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declare that </a:t>
            </a:r>
            <a:endParaRPr dirty="0"/>
          </a:p>
        </p:txBody>
      </p:sp>
      <p:sp>
        <p:nvSpPr>
          <p:cNvPr id="142" name="Google Shape;14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see that</a:t>
            </a:r>
            <a:endParaRPr dirty="0"/>
          </a:p>
        </p:txBody>
      </p:sp>
      <p:sp>
        <p:nvSpPr>
          <p:cNvPr id="149" name="Google Shape;14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can conclude that Rock, Hip hop, </a:t>
            </a:r>
            <a:r>
              <a:rPr lang="en-US" dirty="0" err="1"/>
              <a:t>Lofi</a:t>
            </a:r>
            <a:r>
              <a:rPr lang="en-US" dirty="0"/>
              <a:t>  inflates depression and Gospel, Latin alleviates depression and makes us feel calm.</a:t>
            </a:r>
          </a:p>
          <a:p>
            <a:pPr marL="0" lvl="0" indent="0" algn="l" rtl="0">
              <a:spcBef>
                <a:spcPts val="0"/>
              </a:spcBef>
              <a:spcAft>
                <a:spcPts val="0"/>
              </a:spcAft>
              <a:buNone/>
            </a:pPr>
            <a:endParaRPr dirty="0"/>
          </a:p>
        </p:txBody>
      </p:sp>
      <p:sp>
        <p:nvSpPr>
          <p:cNvPr id="156" name="Google Shape;15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say that Rock, Pop, Metal – experience high levels of anxiety</a:t>
            </a:r>
            <a:endParaRPr dirty="0"/>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move on to the next slide, we would like to give a special mention to our laptop, that also struggled to help us solve this!!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Random forest: it involves building multiple decision trees on subsets. The final prediction is a combination of the predictions made by individual trees through majority voting or averaging.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Bagging model: random subsets of training data are sampled and multiple instances of base model are trained on these subsets individually. The final prediction is often determined by combining the predictions of individual models through voting or averaging.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Xgboost</a:t>
            </a:r>
            <a:r>
              <a:rPr lang="en-US" dirty="0"/>
              <a:t>: it builds a series of weak learners or trees sequentially, with each tree correcting the errors of it’s predecessor. It works really well for categorical variables. </a:t>
            </a:r>
            <a:endParaRPr dirty="0"/>
          </a:p>
        </p:txBody>
      </p:sp>
      <p:sp>
        <p:nvSpPr>
          <p:cNvPr id="170" name="Google Shape;1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1792288" y="612775"/>
            <a:ext cx="5486400" cy="4114800"/>
          </a:xfrm>
          <a:prstGeom prst="rect">
            <a:avLst/>
          </a:prstGeom>
          <a:noFill/>
          <a:ln>
            <a:noFill/>
          </a:ln>
        </p:spPr>
      </p:sp>
      <p:sp>
        <p:nvSpPr>
          <p:cNvPr id="64" name="Google Shape;64;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
          <p:cNvSpPr/>
          <p:nvPr/>
        </p:nvSpPr>
        <p:spPr>
          <a:xfrm rot="7659121">
            <a:off x="15091031" y="5585714"/>
            <a:ext cx="7629294" cy="782856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
          <p:cNvSpPr/>
          <p:nvPr/>
        </p:nvSpPr>
        <p:spPr>
          <a:xfrm>
            <a:off x="-3733800" y="-4721387"/>
            <a:ext cx="9022634" cy="925830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7" name="Google Shape;87;p1"/>
          <p:cNvGrpSpPr/>
          <p:nvPr/>
        </p:nvGrpSpPr>
        <p:grpSpPr>
          <a:xfrm>
            <a:off x="3878660" y="1344782"/>
            <a:ext cx="11007885" cy="5824171"/>
            <a:chOff x="0" y="-19050"/>
            <a:chExt cx="1895495" cy="831850"/>
          </a:xfrm>
        </p:grpSpPr>
        <p:sp>
          <p:nvSpPr>
            <p:cNvPr id="88" name="Google Shape;88;p1"/>
            <p:cNvSpPr/>
            <p:nvPr/>
          </p:nvSpPr>
          <p:spPr>
            <a:xfrm>
              <a:off x="0" y="0"/>
              <a:ext cx="1895495" cy="812800"/>
            </a:xfrm>
            <a:custGeom>
              <a:avLst/>
              <a:gdLst/>
              <a:ahLst/>
              <a:cxnLst/>
              <a:rect l="l" t="t" r="r" b="b"/>
              <a:pathLst>
                <a:path w="1895495" h="812800" extrusionOk="0">
                  <a:moveTo>
                    <a:pt x="0" y="0"/>
                  </a:moveTo>
                  <a:lnTo>
                    <a:pt x="1895495" y="0"/>
                  </a:lnTo>
                  <a:lnTo>
                    <a:pt x="1895495" y="812800"/>
                  </a:lnTo>
                  <a:lnTo>
                    <a:pt x="0" y="812800"/>
                  </a:lnTo>
                  <a:close/>
                </a:path>
              </a:pathLst>
            </a:custGeom>
            <a:solidFill>
              <a:srgbClr val="000000">
                <a:alpha val="0"/>
              </a:srgbClr>
            </a:solidFill>
            <a:ln w="38100" cap="sq" cmpd="sng">
              <a:solidFill>
                <a:srgbClr val="00000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
            <p:cNvSpPr txBox="1"/>
            <p:nvPr/>
          </p:nvSpPr>
          <p:spPr>
            <a:xfrm>
              <a:off x="0" y="-19050"/>
              <a:ext cx="1895495"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90" name="Google Shape;90;p1"/>
          <p:cNvSpPr txBox="1"/>
          <p:nvPr/>
        </p:nvSpPr>
        <p:spPr>
          <a:xfrm>
            <a:off x="4236346" y="4088710"/>
            <a:ext cx="9815307" cy="2766619"/>
          </a:xfrm>
          <a:prstGeom prst="rect">
            <a:avLst/>
          </a:prstGeom>
          <a:noFill/>
          <a:ln>
            <a:noFill/>
          </a:ln>
        </p:spPr>
        <p:txBody>
          <a:bodyPr spcFirstLastPara="1" wrap="square" lIns="0" tIns="0" rIns="0" bIns="0" anchor="t" anchorCtr="0">
            <a:spAutoFit/>
          </a:bodyPr>
          <a:lstStyle/>
          <a:p>
            <a:pPr marL="0" marR="0" lvl="0" indent="0" algn="ctr" rtl="0">
              <a:lnSpc>
                <a:spcPct val="138005"/>
              </a:lnSpc>
              <a:spcBef>
                <a:spcPts val="0"/>
              </a:spcBef>
              <a:spcAft>
                <a:spcPts val="0"/>
              </a:spcAft>
              <a:buNone/>
            </a:pPr>
            <a:r>
              <a:rPr lang="en-US" sz="16437" b="1" dirty="0">
                <a:solidFill>
                  <a:srgbClr val="231F20"/>
                </a:solidFill>
                <a:latin typeface="Oswald"/>
                <a:ea typeface="Oswald"/>
                <a:cs typeface="Oswald"/>
                <a:sym typeface="Oswald"/>
              </a:rPr>
              <a:t>MUSIC</a:t>
            </a:r>
            <a:endParaRPr dirty="0"/>
          </a:p>
        </p:txBody>
      </p:sp>
      <p:sp>
        <p:nvSpPr>
          <p:cNvPr id="91" name="Google Shape;91;p1"/>
          <p:cNvSpPr txBox="1"/>
          <p:nvPr/>
        </p:nvSpPr>
        <p:spPr>
          <a:xfrm>
            <a:off x="4330338" y="1658407"/>
            <a:ext cx="9815307" cy="3632726"/>
          </a:xfrm>
          <a:prstGeom prst="rect">
            <a:avLst/>
          </a:prstGeom>
          <a:noFill/>
          <a:ln>
            <a:noFill/>
          </a:ln>
        </p:spPr>
        <p:txBody>
          <a:bodyPr spcFirstLastPara="1" wrap="square" lIns="0" tIns="0" rIns="0" bIns="0" anchor="t" anchorCtr="0">
            <a:spAutoFit/>
          </a:bodyPr>
          <a:lstStyle/>
          <a:p>
            <a:pPr marL="0" marR="0" lvl="0" indent="0" algn="ctr" rtl="0">
              <a:lnSpc>
                <a:spcPct val="138034"/>
              </a:lnSpc>
              <a:spcBef>
                <a:spcPts val="0"/>
              </a:spcBef>
              <a:spcAft>
                <a:spcPts val="0"/>
              </a:spcAft>
              <a:buNone/>
            </a:pPr>
            <a:r>
              <a:rPr lang="en-US" sz="7062" b="1" dirty="0">
                <a:solidFill>
                  <a:srgbClr val="231F20"/>
                </a:solidFill>
                <a:latin typeface="Oswald"/>
                <a:ea typeface="Oswald"/>
                <a:cs typeface="Oswald"/>
                <a:sym typeface="Oswald"/>
              </a:rPr>
              <a:t>MENTAL HEALTH</a:t>
            </a:r>
            <a:endParaRPr dirty="0"/>
          </a:p>
          <a:p>
            <a:pPr marL="0" marR="0" lvl="0" indent="0" algn="ctr" rtl="0">
              <a:lnSpc>
                <a:spcPct val="138034"/>
              </a:lnSpc>
              <a:spcBef>
                <a:spcPts val="0"/>
              </a:spcBef>
              <a:spcAft>
                <a:spcPts val="0"/>
              </a:spcAft>
              <a:buNone/>
            </a:pPr>
            <a:r>
              <a:rPr lang="en-US" sz="7062" b="1" dirty="0">
                <a:solidFill>
                  <a:srgbClr val="231F20"/>
                </a:solidFill>
                <a:latin typeface="Oswald"/>
                <a:ea typeface="Oswald"/>
                <a:cs typeface="Oswald"/>
                <a:sym typeface="Oswald"/>
              </a:rPr>
              <a:t>VS </a:t>
            </a:r>
            <a:endParaRPr dirty="0"/>
          </a:p>
          <a:p>
            <a:pPr marL="0" marR="0" lvl="0" indent="0" algn="ctr" rtl="0">
              <a:lnSpc>
                <a:spcPct val="138015"/>
              </a:lnSpc>
              <a:spcBef>
                <a:spcPts val="0"/>
              </a:spcBef>
              <a:spcAft>
                <a:spcPts val="0"/>
              </a:spcAft>
              <a:buNone/>
            </a:pPr>
            <a:endParaRPr sz="7062" b="1" dirty="0">
              <a:solidFill>
                <a:srgbClr val="231F20"/>
              </a:solidFill>
              <a:latin typeface="Oswald"/>
              <a:ea typeface="Oswald"/>
              <a:cs typeface="Oswald"/>
              <a:sym typeface="Oswald"/>
            </a:endParaRPr>
          </a:p>
        </p:txBody>
      </p:sp>
      <p:sp>
        <p:nvSpPr>
          <p:cNvPr id="92" name="Google Shape;92;p1"/>
          <p:cNvSpPr txBox="1"/>
          <p:nvPr/>
        </p:nvSpPr>
        <p:spPr>
          <a:xfrm>
            <a:off x="2719596" y="7482578"/>
            <a:ext cx="12848809" cy="441638"/>
          </a:xfrm>
          <a:prstGeom prst="rect">
            <a:avLst/>
          </a:prstGeom>
          <a:noFill/>
          <a:ln>
            <a:noFill/>
          </a:ln>
        </p:spPr>
        <p:txBody>
          <a:bodyPr spcFirstLastPara="1" wrap="square" lIns="0" tIns="0" rIns="0" bIns="0" anchor="t" anchorCtr="0">
            <a:spAutoFit/>
          </a:bodyPr>
          <a:lstStyle/>
          <a:p>
            <a:pPr marL="0" marR="0" lvl="0" indent="0" algn="ctr" rtl="0">
              <a:lnSpc>
                <a:spcPct val="137994"/>
              </a:lnSpc>
              <a:spcBef>
                <a:spcPts val="0"/>
              </a:spcBef>
              <a:spcAft>
                <a:spcPts val="0"/>
              </a:spcAft>
              <a:buNone/>
            </a:pPr>
            <a:r>
              <a:rPr lang="en-US" sz="2653" b="1">
                <a:solidFill>
                  <a:srgbClr val="231F20"/>
                </a:solidFill>
                <a:latin typeface="Montserrat"/>
                <a:ea typeface="Montserrat"/>
                <a:cs typeface="Montserrat"/>
                <a:sym typeface="Montserrat"/>
              </a:rPr>
              <a:t>ML PROJECT</a:t>
            </a:r>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98"/>
        <p:cNvGrpSpPr/>
        <p:nvPr/>
      </p:nvGrpSpPr>
      <p:grpSpPr>
        <a:xfrm>
          <a:off x="0" y="0"/>
          <a:ext cx="0" cy="0"/>
          <a:chOff x="0" y="0"/>
          <a:chExt cx="0" cy="0"/>
        </a:xfrm>
      </p:grpSpPr>
      <p:sp>
        <p:nvSpPr>
          <p:cNvPr id="199" name="Google Shape;199;p10"/>
          <p:cNvSpPr/>
          <p:nvPr/>
        </p:nvSpPr>
        <p:spPr>
          <a:xfrm rot="7655163">
            <a:off x="-4969146" y="6313308"/>
            <a:ext cx="7629890" cy="7829178"/>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10"/>
          <p:cNvSpPr/>
          <p:nvPr/>
        </p:nvSpPr>
        <p:spPr>
          <a:xfrm rot="2014247">
            <a:off x="12834365" y="-1160631"/>
            <a:ext cx="10740389" cy="2685098"/>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1" name="Google Shape;201;p10"/>
          <p:cNvPicPr preferRelativeResize="0"/>
          <p:nvPr/>
        </p:nvPicPr>
        <p:blipFill>
          <a:blip r:embed="rId5">
            <a:alphaModFix/>
          </a:blip>
          <a:stretch>
            <a:fillRect/>
          </a:stretch>
        </p:blipFill>
        <p:spPr>
          <a:xfrm>
            <a:off x="3593219" y="488025"/>
            <a:ext cx="12917199" cy="9094175"/>
          </a:xfrm>
          <a:prstGeom prst="rect">
            <a:avLst/>
          </a:prstGeom>
          <a:noFill/>
          <a:ln>
            <a:noFill/>
          </a:ln>
        </p:spPr>
      </p:pic>
      <p:pic>
        <p:nvPicPr>
          <p:cNvPr id="11" name="Picture 10">
            <a:extLst>
              <a:ext uri="{FF2B5EF4-FFF2-40B4-BE49-F238E27FC236}">
                <a16:creationId xmlns:a16="http://schemas.microsoft.com/office/drawing/2014/main" id="{E085C80B-A874-669E-3804-95F4AD9178E3}"/>
              </a:ext>
            </a:extLst>
          </p:cNvPr>
          <p:cNvPicPr>
            <a:picLocks noChangeAspect="1"/>
          </p:cNvPicPr>
          <p:nvPr/>
        </p:nvPicPr>
        <p:blipFill>
          <a:blip r:embed="rId6"/>
          <a:stretch>
            <a:fillRect/>
          </a:stretch>
        </p:blipFill>
        <p:spPr>
          <a:xfrm>
            <a:off x="15959686" y="1655646"/>
            <a:ext cx="2004441" cy="162766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205"/>
        <p:cNvGrpSpPr/>
        <p:nvPr/>
      </p:nvGrpSpPr>
      <p:grpSpPr>
        <a:xfrm>
          <a:off x="0" y="0"/>
          <a:ext cx="0" cy="0"/>
          <a:chOff x="0" y="0"/>
          <a:chExt cx="0" cy="0"/>
        </a:xfrm>
      </p:grpSpPr>
      <p:sp>
        <p:nvSpPr>
          <p:cNvPr id="206" name="Google Shape;206;p11"/>
          <p:cNvSpPr/>
          <p:nvPr/>
        </p:nvSpPr>
        <p:spPr>
          <a:xfrm rot="10507765">
            <a:off x="-5304409" y="-5042162"/>
            <a:ext cx="7637801" cy="7837295"/>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11"/>
          <p:cNvSpPr/>
          <p:nvPr/>
        </p:nvSpPr>
        <p:spPr>
          <a:xfrm rot="-3517082">
            <a:off x="13153634" y="7585108"/>
            <a:ext cx="10734168" cy="2683542"/>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11"/>
          <p:cNvSpPr txBox="1"/>
          <p:nvPr/>
        </p:nvSpPr>
        <p:spPr>
          <a:xfrm>
            <a:off x="2433325" y="469875"/>
            <a:ext cx="14297700" cy="1254000"/>
          </a:xfrm>
          <a:prstGeom prst="rect">
            <a:avLst/>
          </a:prstGeom>
          <a:noFill/>
          <a:ln>
            <a:noFill/>
          </a:ln>
        </p:spPr>
        <p:txBody>
          <a:bodyPr spcFirstLastPara="1" wrap="square" lIns="91425" tIns="91425" rIns="91425" bIns="91425" anchor="t" anchorCtr="0">
            <a:spAutoFit/>
          </a:bodyPr>
          <a:lstStyle/>
          <a:p>
            <a:pPr marL="0" lvl="0" indent="0" algn="ctr" rtl="0">
              <a:lnSpc>
                <a:spcPct val="138002"/>
              </a:lnSpc>
              <a:spcBef>
                <a:spcPts val="0"/>
              </a:spcBef>
              <a:spcAft>
                <a:spcPts val="0"/>
              </a:spcAft>
              <a:buNone/>
            </a:pPr>
            <a:r>
              <a:rPr lang="en-US" sz="6947" b="1">
                <a:solidFill>
                  <a:srgbClr val="231F20"/>
                </a:solidFill>
                <a:latin typeface="Oswald"/>
                <a:ea typeface="Oswald"/>
                <a:cs typeface="Oswald"/>
                <a:sym typeface="Oswald"/>
              </a:rPr>
              <a:t>Variable Importance Chart</a:t>
            </a:r>
            <a:endParaRPr>
              <a:solidFill>
                <a:schemeClr val="dk1"/>
              </a:solidFill>
            </a:endParaRPr>
          </a:p>
        </p:txBody>
      </p:sp>
      <p:pic>
        <p:nvPicPr>
          <p:cNvPr id="3" name="Picture 2">
            <a:extLst>
              <a:ext uri="{FF2B5EF4-FFF2-40B4-BE49-F238E27FC236}">
                <a16:creationId xmlns:a16="http://schemas.microsoft.com/office/drawing/2014/main" id="{8D8D6923-D4B1-F031-31AA-1ECA2BAD08D0}"/>
              </a:ext>
            </a:extLst>
          </p:cNvPr>
          <p:cNvPicPr>
            <a:picLocks noChangeAspect="1"/>
          </p:cNvPicPr>
          <p:nvPr/>
        </p:nvPicPr>
        <p:blipFill>
          <a:blip r:embed="rId5"/>
          <a:stretch>
            <a:fillRect/>
          </a:stretch>
        </p:blipFill>
        <p:spPr>
          <a:xfrm>
            <a:off x="1920240" y="2392498"/>
            <a:ext cx="11940819" cy="7762943"/>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213"/>
        <p:cNvGrpSpPr/>
        <p:nvPr/>
      </p:nvGrpSpPr>
      <p:grpSpPr>
        <a:xfrm>
          <a:off x="0" y="0"/>
          <a:ext cx="0" cy="0"/>
          <a:chOff x="0" y="0"/>
          <a:chExt cx="0" cy="0"/>
        </a:xfrm>
      </p:grpSpPr>
      <p:sp>
        <p:nvSpPr>
          <p:cNvPr id="214" name="Google Shape;214;p12"/>
          <p:cNvSpPr/>
          <p:nvPr/>
        </p:nvSpPr>
        <p:spPr>
          <a:xfrm rot="7655163">
            <a:off x="-4499271" y="6279758"/>
            <a:ext cx="7629890" cy="7829178"/>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12"/>
          <p:cNvSpPr/>
          <p:nvPr/>
        </p:nvSpPr>
        <p:spPr>
          <a:xfrm rot="2014247">
            <a:off x="12481965" y="-1244531"/>
            <a:ext cx="10740389" cy="2685098"/>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6" name="Google Shape;216;p12" descr="A chart with purple squares&#10;&#10;Description automatically generated"/>
          <p:cNvPicPr preferRelativeResize="0"/>
          <p:nvPr/>
        </p:nvPicPr>
        <p:blipFill rotWithShape="1">
          <a:blip r:embed="rId5">
            <a:alphaModFix/>
          </a:blip>
          <a:srcRect/>
          <a:stretch/>
        </p:blipFill>
        <p:spPr>
          <a:xfrm>
            <a:off x="3708675" y="742400"/>
            <a:ext cx="12653175" cy="8802200"/>
          </a:xfrm>
          <a:prstGeom prst="rect">
            <a:avLst/>
          </a:prstGeom>
          <a:noFill/>
          <a:ln>
            <a:noFill/>
          </a:ln>
        </p:spPr>
      </p:pic>
      <p:sp>
        <p:nvSpPr>
          <p:cNvPr id="217" name="Google Shape;217;p12"/>
          <p:cNvSpPr txBox="1"/>
          <p:nvPr/>
        </p:nvSpPr>
        <p:spPr>
          <a:xfrm>
            <a:off x="469875" y="2869625"/>
            <a:ext cx="2819400" cy="29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96"/>
        <p:cNvGrpSpPr/>
        <p:nvPr/>
      </p:nvGrpSpPr>
      <p:grpSpPr>
        <a:xfrm>
          <a:off x="0" y="0"/>
          <a:ext cx="0" cy="0"/>
          <a:chOff x="0" y="0"/>
          <a:chExt cx="0" cy="0"/>
        </a:xfrm>
      </p:grpSpPr>
      <p:sp>
        <p:nvSpPr>
          <p:cNvPr id="97" name="Google Shape;97;p2"/>
          <p:cNvSpPr/>
          <p:nvPr/>
        </p:nvSpPr>
        <p:spPr>
          <a:xfrm rot="7659121">
            <a:off x="-4012602" y="5585714"/>
            <a:ext cx="7629294" cy="782856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2"/>
          <p:cNvSpPr txBox="1"/>
          <p:nvPr/>
        </p:nvSpPr>
        <p:spPr>
          <a:xfrm>
            <a:off x="1212809" y="638588"/>
            <a:ext cx="7416941" cy="2119619"/>
          </a:xfrm>
          <a:prstGeom prst="rect">
            <a:avLst/>
          </a:prstGeom>
          <a:noFill/>
          <a:ln>
            <a:noFill/>
          </a:ln>
        </p:spPr>
        <p:txBody>
          <a:bodyPr spcFirstLastPara="1" wrap="square" lIns="0" tIns="0" rIns="0" bIns="0" anchor="t" anchorCtr="0">
            <a:spAutoFit/>
          </a:bodyPr>
          <a:lstStyle/>
          <a:p>
            <a:pPr marL="0" marR="0" lvl="0" indent="0" algn="ctr" rtl="0">
              <a:lnSpc>
                <a:spcPct val="138002"/>
              </a:lnSpc>
              <a:spcBef>
                <a:spcPts val="0"/>
              </a:spcBef>
              <a:spcAft>
                <a:spcPts val="0"/>
              </a:spcAft>
              <a:buNone/>
            </a:pPr>
            <a:r>
              <a:rPr lang="en-US" sz="9981" b="1" dirty="0">
                <a:solidFill>
                  <a:srgbClr val="231F20"/>
                </a:solidFill>
                <a:latin typeface="Oswald"/>
                <a:ea typeface="Oswald"/>
                <a:cs typeface="Oswald"/>
                <a:sym typeface="Oswald"/>
              </a:rPr>
              <a:t>LIMITATIONS</a:t>
            </a:r>
            <a:endParaRPr dirty="0"/>
          </a:p>
        </p:txBody>
      </p:sp>
      <p:sp>
        <p:nvSpPr>
          <p:cNvPr id="102" name="Google Shape;102;p2"/>
          <p:cNvSpPr/>
          <p:nvPr/>
        </p:nvSpPr>
        <p:spPr>
          <a:xfrm rot="2016048">
            <a:off x="12243487" y="-1005305"/>
            <a:ext cx="10749463" cy="2687366"/>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txBox="1"/>
          <p:nvPr/>
        </p:nvSpPr>
        <p:spPr>
          <a:xfrm>
            <a:off x="5186048" y="3145162"/>
            <a:ext cx="9794872" cy="5539978"/>
          </a:xfrm>
          <a:prstGeom prst="rect">
            <a:avLst/>
          </a:prstGeom>
          <a:noFill/>
          <a:ln>
            <a:noFill/>
          </a:ln>
        </p:spPr>
        <p:txBody>
          <a:bodyPr spcFirstLastPara="1" wrap="square" lIns="0" tIns="0" rIns="0" bIns="0" anchor="t" anchorCtr="0">
            <a:spAutoFit/>
          </a:bodyPr>
          <a:lstStyle/>
          <a:p>
            <a:pPr marL="457200" indent="-457200" algn="l">
              <a:buFont typeface="Wingdings" panose="05000000000000000000" pitchFamily="2" charset="2"/>
              <a:buChar char="q"/>
            </a:pPr>
            <a:endParaRPr lang="en-US" sz="3600" b="0" i="0" dirty="0">
              <a:solidFill>
                <a:schemeClr val="tx1">
                  <a:lumMod val="85000"/>
                  <a:lumOff val="15000"/>
                </a:schemeClr>
              </a:solidFill>
              <a:effectLst/>
              <a:latin typeface="Segoe UI Variable Text Semiligh" pitchFamily="2" charset="0"/>
            </a:endParaRPr>
          </a:p>
          <a:p>
            <a:pPr marL="914400" lvl="1" indent="-457200" algn="l">
              <a:buFont typeface="Wingdings" panose="05000000000000000000" pitchFamily="2" charset="2"/>
              <a:buChar char="q"/>
            </a:pPr>
            <a:r>
              <a:rPr lang="en-US" sz="3600" b="1" i="0" dirty="0">
                <a:solidFill>
                  <a:schemeClr val="tx1">
                    <a:lumMod val="85000"/>
                    <a:lumOff val="15000"/>
                  </a:schemeClr>
                </a:solidFill>
                <a:effectLst/>
                <a:latin typeface="Segoe UI Variable Text Semiligh" pitchFamily="2" charset="0"/>
              </a:rPr>
              <a:t>Limited Access to Personal Data</a:t>
            </a:r>
            <a:endParaRPr lang="en-US" sz="3600" b="0" i="0" dirty="0">
              <a:solidFill>
                <a:schemeClr val="tx1">
                  <a:lumMod val="85000"/>
                  <a:lumOff val="15000"/>
                </a:schemeClr>
              </a:solidFill>
              <a:effectLst/>
              <a:latin typeface="Segoe UI Variable Text Semiligh" pitchFamily="2" charset="0"/>
            </a:endParaRPr>
          </a:p>
          <a:p>
            <a:pPr marL="914400" lvl="1" indent="-457200" algn="l">
              <a:buFont typeface="Wingdings" panose="05000000000000000000" pitchFamily="2" charset="2"/>
              <a:buChar char="q"/>
            </a:pPr>
            <a:endParaRPr lang="en-US" sz="3600" b="0" i="0" dirty="0">
              <a:solidFill>
                <a:schemeClr val="tx1">
                  <a:lumMod val="85000"/>
                  <a:lumOff val="15000"/>
                </a:schemeClr>
              </a:solidFill>
              <a:effectLst/>
              <a:latin typeface="Segoe UI Variable Text Semiligh" pitchFamily="2" charset="0"/>
            </a:endParaRPr>
          </a:p>
          <a:p>
            <a:pPr marL="914400" lvl="1" indent="-457200" algn="l">
              <a:buFont typeface="Wingdings" panose="05000000000000000000" pitchFamily="2" charset="2"/>
              <a:buChar char="q"/>
            </a:pPr>
            <a:r>
              <a:rPr lang="en-US" sz="3600" b="1" i="0" dirty="0">
                <a:solidFill>
                  <a:schemeClr val="tx1">
                    <a:lumMod val="85000"/>
                    <a:lumOff val="15000"/>
                  </a:schemeClr>
                </a:solidFill>
                <a:effectLst/>
                <a:latin typeface="Segoe UI Variable Text Semiligh" pitchFamily="2" charset="0"/>
              </a:rPr>
              <a:t>Data Bias</a:t>
            </a:r>
          </a:p>
          <a:p>
            <a:pPr marL="457200" lvl="1" algn="l"/>
            <a:endParaRPr lang="en-US" sz="3600" b="0" i="0" dirty="0">
              <a:solidFill>
                <a:schemeClr val="tx1">
                  <a:lumMod val="85000"/>
                  <a:lumOff val="15000"/>
                </a:schemeClr>
              </a:solidFill>
              <a:effectLst/>
              <a:latin typeface="Segoe UI Variable Text Semiligh" pitchFamily="2" charset="0"/>
            </a:endParaRPr>
          </a:p>
          <a:p>
            <a:pPr marL="914400" lvl="1" indent="-457200" algn="l">
              <a:buFont typeface="Wingdings" panose="05000000000000000000" pitchFamily="2" charset="2"/>
              <a:buChar char="q"/>
            </a:pPr>
            <a:r>
              <a:rPr lang="en-US" sz="3600" b="1" i="0" dirty="0">
                <a:solidFill>
                  <a:schemeClr val="tx1">
                    <a:lumMod val="85000"/>
                    <a:lumOff val="15000"/>
                  </a:schemeClr>
                </a:solidFill>
                <a:effectLst/>
                <a:latin typeface="Segoe UI Variable Text Semiligh" pitchFamily="2" charset="0"/>
              </a:rPr>
              <a:t>Handling Sensitive Information</a:t>
            </a:r>
          </a:p>
          <a:p>
            <a:pPr marL="457200" lvl="1" algn="l"/>
            <a:endParaRPr lang="en-US" sz="3600" b="0" i="0" dirty="0">
              <a:solidFill>
                <a:schemeClr val="tx1">
                  <a:lumMod val="85000"/>
                  <a:lumOff val="15000"/>
                </a:schemeClr>
              </a:solidFill>
              <a:effectLst/>
              <a:latin typeface="Segoe UI Variable Text Semiligh" pitchFamily="2" charset="0"/>
            </a:endParaRPr>
          </a:p>
          <a:p>
            <a:pPr marL="914400" lvl="1" indent="-457200" algn="l">
              <a:buFont typeface="Wingdings" panose="05000000000000000000" pitchFamily="2" charset="2"/>
              <a:buChar char="q"/>
            </a:pPr>
            <a:r>
              <a:rPr lang="en-US" sz="3600" b="1" i="0" dirty="0">
                <a:solidFill>
                  <a:schemeClr val="tx1">
                    <a:lumMod val="85000"/>
                    <a:lumOff val="15000"/>
                  </a:schemeClr>
                </a:solidFill>
                <a:effectLst/>
                <a:latin typeface="Segoe UI Variable Text Semiligh" pitchFamily="2" charset="0"/>
              </a:rPr>
              <a:t>Cultural Variations</a:t>
            </a:r>
          </a:p>
          <a:p>
            <a:pPr marL="457200" lvl="1" algn="l"/>
            <a:endParaRPr lang="en-US" sz="3600" b="0" i="0" dirty="0">
              <a:solidFill>
                <a:schemeClr val="tx1">
                  <a:lumMod val="85000"/>
                  <a:lumOff val="15000"/>
                </a:schemeClr>
              </a:solidFill>
              <a:effectLst/>
              <a:latin typeface="Segoe UI Variable Text Semiligh" pitchFamily="2" charset="0"/>
            </a:endParaRPr>
          </a:p>
          <a:p>
            <a:pPr marL="914400" lvl="1" indent="-457200" algn="l">
              <a:buFont typeface="Wingdings" panose="05000000000000000000" pitchFamily="2" charset="2"/>
              <a:buChar char="q"/>
            </a:pPr>
            <a:r>
              <a:rPr lang="en-US" sz="3600" b="1" dirty="0">
                <a:solidFill>
                  <a:schemeClr val="tx1">
                    <a:lumMod val="85000"/>
                    <a:lumOff val="15000"/>
                  </a:schemeClr>
                </a:solidFill>
                <a:latin typeface="Segoe UI Variable Text Semiligh" pitchFamily="2" charset="0"/>
              </a:rPr>
              <a:t>Personal Music Preferences</a:t>
            </a:r>
            <a:endParaRPr lang="en-US" sz="3600" b="0" i="0" dirty="0">
              <a:solidFill>
                <a:schemeClr val="tx1">
                  <a:lumMod val="85000"/>
                  <a:lumOff val="15000"/>
                </a:schemeClr>
              </a:solidFill>
              <a:effectLst/>
              <a:latin typeface="Segoe UI Variable Text Semiligh" pitchFamily="2" charset="0"/>
            </a:endParaRPr>
          </a:p>
        </p:txBody>
      </p:sp>
    </p:spTree>
    <p:extLst>
      <p:ext uri="{BB962C8B-B14F-4D97-AF65-F5344CB8AC3E}">
        <p14:creationId xmlns:p14="http://schemas.microsoft.com/office/powerpoint/2010/main" val="40856273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21"/>
        <p:cNvGrpSpPr/>
        <p:nvPr/>
      </p:nvGrpSpPr>
      <p:grpSpPr>
        <a:xfrm>
          <a:off x="0" y="0"/>
          <a:ext cx="0" cy="0"/>
          <a:chOff x="0" y="0"/>
          <a:chExt cx="0" cy="0"/>
        </a:xfrm>
      </p:grpSpPr>
      <p:sp>
        <p:nvSpPr>
          <p:cNvPr id="222" name="Google Shape;222;p13"/>
          <p:cNvSpPr txBox="1"/>
          <p:nvPr/>
        </p:nvSpPr>
        <p:spPr>
          <a:xfrm>
            <a:off x="3733800" y="876300"/>
            <a:ext cx="12057353" cy="1702517"/>
          </a:xfrm>
          <a:prstGeom prst="rect">
            <a:avLst/>
          </a:prstGeom>
          <a:noFill/>
          <a:ln>
            <a:noFill/>
          </a:ln>
        </p:spPr>
        <p:txBody>
          <a:bodyPr spcFirstLastPara="1" wrap="square" lIns="0" tIns="0" rIns="0" bIns="0" anchor="t" anchorCtr="0">
            <a:spAutoFit/>
          </a:bodyPr>
          <a:lstStyle/>
          <a:p>
            <a:pPr marL="0" marR="0" lvl="0" indent="0" algn="l" rtl="0">
              <a:lnSpc>
                <a:spcPct val="138003"/>
              </a:lnSpc>
              <a:spcBef>
                <a:spcPts val="0"/>
              </a:spcBef>
              <a:spcAft>
                <a:spcPts val="0"/>
              </a:spcAft>
              <a:buNone/>
            </a:pPr>
            <a:r>
              <a:rPr lang="en-US" sz="10107" b="1">
                <a:solidFill>
                  <a:srgbClr val="FFFFFF"/>
                </a:solidFill>
                <a:latin typeface="Oswald"/>
                <a:ea typeface="Oswald"/>
                <a:cs typeface="Oswald"/>
                <a:sym typeface="Oswald"/>
              </a:rPr>
              <a:t>RECOMMENDATION</a:t>
            </a:r>
            <a:endParaRPr/>
          </a:p>
        </p:txBody>
      </p:sp>
      <p:pic>
        <p:nvPicPr>
          <p:cNvPr id="223" name="Google Shape;223;p13" descr="Universal Rock Music"/>
          <p:cNvPicPr preferRelativeResize="0"/>
          <p:nvPr/>
        </p:nvPicPr>
        <p:blipFill rotWithShape="1">
          <a:blip r:embed="rId3">
            <a:alphaModFix/>
          </a:blip>
          <a:srcRect/>
          <a:stretch/>
        </p:blipFill>
        <p:spPr>
          <a:xfrm>
            <a:off x="10225250" y="3009900"/>
            <a:ext cx="6484608" cy="6630657"/>
          </a:xfrm>
          <a:prstGeom prst="ellipse">
            <a:avLst/>
          </a:prstGeom>
          <a:noFill/>
          <a:ln>
            <a:noFill/>
          </a:ln>
        </p:spPr>
      </p:pic>
      <p:sp>
        <p:nvSpPr>
          <p:cNvPr id="224" name="Google Shape;224;p13"/>
          <p:cNvSpPr txBox="1"/>
          <p:nvPr/>
        </p:nvSpPr>
        <p:spPr>
          <a:xfrm>
            <a:off x="839753" y="4117475"/>
            <a:ext cx="9262500" cy="5017800"/>
          </a:xfrm>
          <a:prstGeom prst="rect">
            <a:avLst/>
          </a:prstGeom>
          <a:noFill/>
          <a:ln>
            <a:noFill/>
          </a:ln>
        </p:spPr>
        <p:txBody>
          <a:bodyPr spcFirstLastPara="1" wrap="square" lIns="91425" tIns="45700" rIns="91425" bIns="45700" anchor="t" anchorCtr="0">
            <a:spAutoFit/>
          </a:bodyPr>
          <a:lstStyle/>
          <a:p>
            <a:pPr marL="457200" marR="0" lvl="0" indent="-431800" algn="l" rtl="0">
              <a:spcBef>
                <a:spcPts val="0"/>
              </a:spcBef>
              <a:spcAft>
                <a:spcPts val="0"/>
              </a:spcAft>
              <a:buClr>
                <a:srgbClr val="D1D5DB"/>
              </a:buClr>
              <a:buSzPts val="3200"/>
              <a:buFont typeface="Arial"/>
              <a:buChar char="●"/>
            </a:pPr>
            <a:r>
              <a:rPr lang="en-US" sz="3200" b="0" i="0">
                <a:solidFill>
                  <a:srgbClr val="D1D5DB"/>
                </a:solidFill>
                <a:latin typeface="Arial"/>
                <a:ea typeface="Arial"/>
                <a:cs typeface="Arial"/>
                <a:sym typeface="Arial"/>
              </a:rPr>
              <a:t>Cultivating a diverse musical playlist is encouraged for a well-rounded experience. </a:t>
            </a:r>
            <a:endParaRPr sz="3200" b="0" i="0">
              <a:solidFill>
                <a:srgbClr val="D1D5DB"/>
              </a:solidFill>
              <a:latin typeface="Arial"/>
              <a:ea typeface="Arial"/>
              <a:cs typeface="Arial"/>
              <a:sym typeface="Arial"/>
            </a:endParaRPr>
          </a:p>
          <a:p>
            <a:pPr marL="457200" marR="0" lvl="0" indent="0" algn="l" rtl="0">
              <a:spcBef>
                <a:spcPts val="0"/>
              </a:spcBef>
              <a:spcAft>
                <a:spcPts val="0"/>
              </a:spcAft>
              <a:buNone/>
            </a:pPr>
            <a:endParaRPr sz="3200">
              <a:solidFill>
                <a:srgbClr val="D1D5DB"/>
              </a:solidFill>
            </a:endParaRPr>
          </a:p>
          <a:p>
            <a:pPr marL="457200" marR="0" lvl="0" indent="-431800" algn="l" rtl="0">
              <a:spcBef>
                <a:spcPts val="0"/>
              </a:spcBef>
              <a:spcAft>
                <a:spcPts val="0"/>
              </a:spcAft>
              <a:buClr>
                <a:srgbClr val="D1D5DB"/>
              </a:buClr>
              <a:buSzPts val="3200"/>
              <a:buFont typeface="Arial"/>
              <a:buChar char="●"/>
            </a:pPr>
            <a:r>
              <a:rPr lang="en-US" sz="3200" b="0" i="0">
                <a:solidFill>
                  <a:srgbClr val="D1D5DB"/>
                </a:solidFill>
                <a:latin typeface="Arial"/>
                <a:ea typeface="Arial"/>
                <a:cs typeface="Arial"/>
                <a:sym typeface="Arial"/>
              </a:rPr>
              <a:t>Excessive exposure to intense genres like rock music may have potential implications for mental well-being. </a:t>
            </a:r>
            <a:endParaRPr sz="3200">
              <a:solidFill>
                <a:srgbClr val="D1D5DB"/>
              </a:solidFill>
            </a:endParaRPr>
          </a:p>
          <a:p>
            <a:pPr marL="457200" marR="0" lvl="0" indent="0" algn="l" rtl="0">
              <a:spcBef>
                <a:spcPts val="0"/>
              </a:spcBef>
              <a:spcAft>
                <a:spcPts val="0"/>
              </a:spcAft>
              <a:buNone/>
            </a:pPr>
            <a:endParaRPr sz="3200">
              <a:solidFill>
                <a:srgbClr val="D1D5DB"/>
              </a:solidFill>
            </a:endParaRPr>
          </a:p>
          <a:p>
            <a:pPr marL="457200" marR="0" lvl="0" indent="-431800" algn="l" rtl="0">
              <a:spcBef>
                <a:spcPts val="0"/>
              </a:spcBef>
              <a:spcAft>
                <a:spcPts val="0"/>
              </a:spcAft>
              <a:buClr>
                <a:srgbClr val="D1D5DB"/>
              </a:buClr>
              <a:buSzPts val="3200"/>
              <a:buFont typeface="Arial"/>
              <a:buChar char="●"/>
            </a:pPr>
            <a:r>
              <a:rPr lang="en-US" sz="3200" b="0" i="0">
                <a:solidFill>
                  <a:srgbClr val="D1D5DB"/>
                </a:solidFill>
                <a:latin typeface="Arial"/>
                <a:ea typeface="Arial"/>
                <a:cs typeface="Arial"/>
                <a:sym typeface="Arial"/>
              </a:rPr>
              <a:t>We suggest embracing a balanced musical selection and remaining mindful of individual emotional responses to various genres.</a:t>
            </a:r>
            <a:endParaRPr sz="3200">
              <a:solidFill>
                <a:schemeClr val="lt1"/>
              </a:solidFill>
              <a:latin typeface="Calibri"/>
              <a:ea typeface="Calibri"/>
              <a:cs typeface="Calibri"/>
              <a:sym typeface="Calibri"/>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96"/>
        <p:cNvGrpSpPr/>
        <p:nvPr/>
      </p:nvGrpSpPr>
      <p:grpSpPr>
        <a:xfrm>
          <a:off x="0" y="0"/>
          <a:ext cx="0" cy="0"/>
          <a:chOff x="0" y="0"/>
          <a:chExt cx="0" cy="0"/>
        </a:xfrm>
      </p:grpSpPr>
      <p:sp>
        <p:nvSpPr>
          <p:cNvPr id="97" name="Google Shape;97;p2"/>
          <p:cNvSpPr/>
          <p:nvPr/>
        </p:nvSpPr>
        <p:spPr>
          <a:xfrm rot="7659121">
            <a:off x="-4012602" y="5585714"/>
            <a:ext cx="7629294" cy="782856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8" name="Google Shape;98;p2"/>
          <p:cNvGrpSpPr/>
          <p:nvPr/>
        </p:nvGrpSpPr>
        <p:grpSpPr>
          <a:xfrm>
            <a:off x="4999721" y="2463375"/>
            <a:ext cx="1420084" cy="5796704"/>
            <a:chOff x="-5162" y="-102265"/>
            <a:chExt cx="374014" cy="1317992"/>
          </a:xfrm>
        </p:grpSpPr>
        <p:sp>
          <p:nvSpPr>
            <p:cNvPr id="99" name="Google Shape;99;p2"/>
            <p:cNvSpPr/>
            <p:nvPr/>
          </p:nvSpPr>
          <p:spPr>
            <a:xfrm>
              <a:off x="0" y="0"/>
              <a:ext cx="368852" cy="1215727"/>
            </a:xfrm>
            <a:custGeom>
              <a:avLst/>
              <a:gdLst/>
              <a:ahLst/>
              <a:cxnLst/>
              <a:rect l="l" t="t" r="r" b="b"/>
              <a:pathLst>
                <a:path w="368852" h="1215727" extrusionOk="0">
                  <a:moveTo>
                    <a:pt x="0" y="0"/>
                  </a:moveTo>
                  <a:lnTo>
                    <a:pt x="368852" y="0"/>
                  </a:lnTo>
                  <a:lnTo>
                    <a:pt x="368852" y="1215727"/>
                  </a:lnTo>
                  <a:lnTo>
                    <a:pt x="0" y="1215727"/>
                  </a:lnTo>
                  <a:close/>
                </a:path>
              </a:pathLst>
            </a:custGeom>
            <a:solidFill>
              <a:srgbClr val="CCCC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2"/>
            <p:cNvSpPr txBox="1"/>
            <p:nvPr/>
          </p:nvSpPr>
          <p:spPr>
            <a:xfrm>
              <a:off x="-5162" y="-102265"/>
              <a:ext cx="368852" cy="1234777"/>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r>
                <a:rPr lang="en-US" sz="4270" b="1" dirty="0">
                  <a:solidFill>
                    <a:srgbClr val="363636"/>
                  </a:solidFill>
                  <a:latin typeface="Oswald"/>
                  <a:ea typeface="Oswald"/>
                  <a:cs typeface="Oswald"/>
                  <a:sym typeface="Oswald"/>
                </a:rPr>
                <a:t>03</a:t>
              </a:r>
              <a:endParaRPr sz="4270" dirty="0">
                <a:solidFill>
                  <a:schemeClr val="dk1"/>
                </a:solidFill>
                <a:latin typeface="Calibri"/>
                <a:ea typeface="Calibri"/>
                <a:cs typeface="Calibri"/>
                <a:sym typeface="Calibri"/>
              </a:endParaRPr>
            </a:p>
          </p:txBody>
        </p:sp>
      </p:grpSp>
      <p:sp>
        <p:nvSpPr>
          <p:cNvPr id="101" name="Google Shape;101;p2"/>
          <p:cNvSpPr txBox="1"/>
          <p:nvPr/>
        </p:nvSpPr>
        <p:spPr>
          <a:xfrm>
            <a:off x="5937209" y="827649"/>
            <a:ext cx="7416941" cy="1683727"/>
          </a:xfrm>
          <a:prstGeom prst="rect">
            <a:avLst/>
          </a:prstGeom>
          <a:noFill/>
          <a:ln>
            <a:noFill/>
          </a:ln>
        </p:spPr>
        <p:txBody>
          <a:bodyPr spcFirstLastPara="1" wrap="square" lIns="0" tIns="0" rIns="0" bIns="0" anchor="t" anchorCtr="0">
            <a:spAutoFit/>
          </a:bodyPr>
          <a:lstStyle/>
          <a:p>
            <a:pPr marL="0" marR="0" lvl="0" indent="0" algn="ctr" rtl="0">
              <a:lnSpc>
                <a:spcPct val="138002"/>
              </a:lnSpc>
              <a:spcBef>
                <a:spcPts val="0"/>
              </a:spcBef>
              <a:spcAft>
                <a:spcPts val="0"/>
              </a:spcAft>
              <a:buNone/>
            </a:pPr>
            <a:r>
              <a:rPr lang="en-US" sz="9981" b="1" dirty="0">
                <a:solidFill>
                  <a:srgbClr val="231F20"/>
                </a:solidFill>
                <a:latin typeface="Oswald"/>
                <a:ea typeface="Oswald"/>
                <a:cs typeface="Oswald"/>
                <a:sym typeface="Oswald"/>
              </a:rPr>
              <a:t>CONTENT</a:t>
            </a:r>
            <a:endParaRPr dirty="0"/>
          </a:p>
        </p:txBody>
      </p:sp>
      <p:sp>
        <p:nvSpPr>
          <p:cNvPr id="102" name="Google Shape;102;p2"/>
          <p:cNvSpPr/>
          <p:nvPr/>
        </p:nvSpPr>
        <p:spPr>
          <a:xfrm rot="2016048">
            <a:off x="12243487" y="-1005305"/>
            <a:ext cx="10749463" cy="2687366"/>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txBox="1"/>
          <p:nvPr/>
        </p:nvSpPr>
        <p:spPr>
          <a:xfrm>
            <a:off x="5231353" y="3225185"/>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a:solidFill>
                  <a:srgbClr val="363636"/>
                </a:solidFill>
                <a:latin typeface="Oswald"/>
                <a:ea typeface="Oswald"/>
                <a:cs typeface="Oswald"/>
                <a:sym typeface="Oswald"/>
              </a:rPr>
              <a:t>01</a:t>
            </a:r>
            <a:endParaRPr/>
          </a:p>
        </p:txBody>
      </p:sp>
      <p:sp>
        <p:nvSpPr>
          <p:cNvPr id="104" name="Google Shape;104;p2"/>
          <p:cNvSpPr txBox="1"/>
          <p:nvPr/>
        </p:nvSpPr>
        <p:spPr>
          <a:xfrm>
            <a:off x="5231353" y="4022304"/>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a:solidFill>
                  <a:srgbClr val="363636"/>
                </a:solidFill>
                <a:latin typeface="Oswald"/>
                <a:ea typeface="Oswald"/>
                <a:cs typeface="Oswald"/>
                <a:sym typeface="Oswald"/>
              </a:rPr>
              <a:t>02</a:t>
            </a:r>
            <a:endParaRPr/>
          </a:p>
        </p:txBody>
      </p:sp>
      <p:sp>
        <p:nvSpPr>
          <p:cNvPr id="105" name="Google Shape;105;p2"/>
          <p:cNvSpPr txBox="1"/>
          <p:nvPr/>
        </p:nvSpPr>
        <p:spPr>
          <a:xfrm>
            <a:off x="5250952" y="7274303"/>
            <a:ext cx="937219" cy="788677"/>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dirty="0">
                <a:solidFill>
                  <a:srgbClr val="363636"/>
                </a:solidFill>
                <a:latin typeface="Oswald"/>
                <a:ea typeface="Oswald"/>
                <a:cs typeface="Oswald"/>
                <a:sym typeface="Oswald"/>
              </a:rPr>
              <a:t>06</a:t>
            </a:r>
            <a:endParaRPr dirty="0"/>
          </a:p>
        </p:txBody>
      </p:sp>
      <p:sp>
        <p:nvSpPr>
          <p:cNvPr id="106" name="Google Shape;106;p2"/>
          <p:cNvSpPr txBox="1"/>
          <p:nvPr/>
        </p:nvSpPr>
        <p:spPr>
          <a:xfrm>
            <a:off x="5231353" y="5700580"/>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dirty="0">
                <a:solidFill>
                  <a:srgbClr val="363636"/>
                </a:solidFill>
                <a:latin typeface="Oswald"/>
                <a:ea typeface="Oswald"/>
                <a:cs typeface="Oswald"/>
                <a:sym typeface="Oswald"/>
              </a:rPr>
              <a:t>04</a:t>
            </a:r>
            <a:endParaRPr dirty="0"/>
          </a:p>
        </p:txBody>
      </p:sp>
      <p:sp>
        <p:nvSpPr>
          <p:cNvPr id="107" name="Google Shape;107;p2"/>
          <p:cNvSpPr txBox="1"/>
          <p:nvPr/>
        </p:nvSpPr>
        <p:spPr>
          <a:xfrm>
            <a:off x="5250954" y="6492957"/>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dirty="0">
                <a:solidFill>
                  <a:srgbClr val="363636"/>
                </a:solidFill>
                <a:latin typeface="Oswald"/>
                <a:ea typeface="Oswald"/>
                <a:cs typeface="Oswald"/>
                <a:sym typeface="Oswald"/>
              </a:rPr>
              <a:t>05</a:t>
            </a:r>
            <a:endParaRPr dirty="0"/>
          </a:p>
        </p:txBody>
      </p:sp>
      <p:sp>
        <p:nvSpPr>
          <p:cNvPr id="108" name="Google Shape;108;p2"/>
          <p:cNvSpPr txBox="1"/>
          <p:nvPr/>
        </p:nvSpPr>
        <p:spPr>
          <a:xfrm>
            <a:off x="6607430" y="3333137"/>
            <a:ext cx="5790503" cy="418548"/>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a:solidFill>
                  <a:srgbClr val="231F20"/>
                </a:solidFill>
                <a:latin typeface="DM Sans"/>
                <a:ea typeface="DM Sans"/>
                <a:cs typeface="DM Sans"/>
                <a:sym typeface="DM Sans"/>
              </a:rPr>
              <a:t>INTRODUCTION</a:t>
            </a:r>
            <a:endParaRPr/>
          </a:p>
        </p:txBody>
      </p:sp>
      <p:sp>
        <p:nvSpPr>
          <p:cNvPr id="109" name="Google Shape;109;p2"/>
          <p:cNvSpPr txBox="1"/>
          <p:nvPr/>
        </p:nvSpPr>
        <p:spPr>
          <a:xfrm>
            <a:off x="6607430" y="4127355"/>
            <a:ext cx="6076500" cy="4185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a:solidFill>
                  <a:srgbClr val="231F20"/>
                </a:solidFill>
                <a:latin typeface="DM Sans"/>
                <a:ea typeface="DM Sans"/>
                <a:cs typeface="DM Sans"/>
                <a:sym typeface="DM Sans"/>
              </a:rPr>
              <a:t>THE PROBLEM</a:t>
            </a:r>
            <a:endParaRPr/>
          </a:p>
        </p:txBody>
      </p:sp>
      <p:sp>
        <p:nvSpPr>
          <p:cNvPr id="110" name="Google Shape;110;p2"/>
          <p:cNvSpPr txBox="1"/>
          <p:nvPr/>
        </p:nvSpPr>
        <p:spPr>
          <a:xfrm>
            <a:off x="6607430" y="4984483"/>
            <a:ext cx="5790600" cy="3885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a:solidFill>
                  <a:srgbClr val="231F20"/>
                </a:solidFill>
                <a:latin typeface="DM Sans"/>
                <a:ea typeface="DM Sans"/>
                <a:cs typeface="DM Sans"/>
                <a:sym typeface="DM Sans"/>
              </a:rPr>
              <a:t>HOW WE SOLVED IT?</a:t>
            </a:r>
            <a:endParaRPr/>
          </a:p>
        </p:txBody>
      </p:sp>
      <p:sp>
        <p:nvSpPr>
          <p:cNvPr id="111" name="Google Shape;111;p2"/>
          <p:cNvSpPr txBox="1"/>
          <p:nvPr/>
        </p:nvSpPr>
        <p:spPr>
          <a:xfrm>
            <a:off x="6607430" y="5841663"/>
            <a:ext cx="6076629" cy="418548"/>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a:solidFill>
                  <a:srgbClr val="231F20"/>
                </a:solidFill>
                <a:latin typeface="DM Sans"/>
                <a:ea typeface="DM Sans"/>
                <a:cs typeface="DM Sans"/>
                <a:sym typeface="DM Sans"/>
              </a:rPr>
              <a:t>INSIGHTS</a:t>
            </a:r>
            <a:endParaRPr/>
          </a:p>
        </p:txBody>
      </p:sp>
      <p:sp>
        <p:nvSpPr>
          <p:cNvPr id="112" name="Google Shape;112;p2"/>
          <p:cNvSpPr txBox="1"/>
          <p:nvPr/>
        </p:nvSpPr>
        <p:spPr>
          <a:xfrm>
            <a:off x="6607430" y="6642507"/>
            <a:ext cx="6076629" cy="536044"/>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dirty="0">
                <a:solidFill>
                  <a:srgbClr val="231F20"/>
                </a:solidFill>
                <a:latin typeface="DM Sans"/>
                <a:ea typeface="DM Sans"/>
                <a:cs typeface="DM Sans"/>
                <a:sym typeface="DM Sans"/>
              </a:rPr>
              <a:t>LIMITATIONS </a:t>
            </a:r>
            <a:endParaRPr dirty="0"/>
          </a:p>
        </p:txBody>
      </p:sp>
      <p:sp>
        <p:nvSpPr>
          <p:cNvPr id="5" name="TextBox 4">
            <a:extLst>
              <a:ext uri="{FF2B5EF4-FFF2-40B4-BE49-F238E27FC236}">
                <a16:creationId xmlns:a16="http://schemas.microsoft.com/office/drawing/2014/main" id="{BD27CF39-E661-ABB8-2069-F7F2C1E70BB8}"/>
              </a:ext>
            </a:extLst>
          </p:cNvPr>
          <p:cNvSpPr txBox="1"/>
          <p:nvPr/>
        </p:nvSpPr>
        <p:spPr>
          <a:xfrm>
            <a:off x="6439404" y="7375612"/>
            <a:ext cx="14241780" cy="586058"/>
          </a:xfrm>
          <a:prstGeom prst="rect">
            <a:avLst/>
          </a:prstGeom>
          <a:noFill/>
        </p:spPr>
        <p:txBody>
          <a:bodyPr wrap="square">
            <a:spAutoFit/>
          </a:bodyPr>
          <a:lstStyle/>
          <a:p>
            <a:pPr marL="0" marR="0" lvl="0" indent="0" algn="l" rtl="0">
              <a:lnSpc>
                <a:spcPct val="137995"/>
              </a:lnSpc>
              <a:spcBef>
                <a:spcPts val="0"/>
              </a:spcBef>
              <a:spcAft>
                <a:spcPts val="0"/>
              </a:spcAft>
              <a:buNone/>
            </a:pPr>
            <a:r>
              <a:rPr lang="en-US" sz="2520" dirty="0">
                <a:solidFill>
                  <a:srgbClr val="231F20"/>
                </a:solidFill>
                <a:latin typeface="DM Sans"/>
                <a:ea typeface="DM Sans"/>
                <a:cs typeface="DM Sans"/>
                <a:sym typeface="DM Sans"/>
              </a:rPr>
              <a:t>RECOMMENDATIONS</a:t>
            </a:r>
            <a:r>
              <a:rPr lang="en-US" sz="1400" dirty="0">
                <a:solidFill>
                  <a:srgbClr val="231F20"/>
                </a:solidFill>
                <a:latin typeface="DM Sans"/>
                <a:ea typeface="DM Sans"/>
                <a:cs typeface="DM Sans"/>
                <a:sym typeface="DM Sans"/>
              </a:rPr>
              <a:t> </a:t>
            </a:r>
            <a:endParaRPr lang="en-US"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8" name="Google Shape;118;p3"/>
          <p:cNvGrpSpPr/>
          <p:nvPr/>
        </p:nvGrpSpPr>
        <p:grpSpPr>
          <a:xfrm>
            <a:off x="13662994" y="265144"/>
            <a:ext cx="4296549" cy="9642576"/>
            <a:chOff x="0" y="-19050"/>
            <a:chExt cx="1131601" cy="2539609"/>
          </a:xfrm>
        </p:grpSpPr>
        <p:sp>
          <p:nvSpPr>
            <p:cNvPr id="119" name="Google Shape;119;p3"/>
            <p:cNvSpPr/>
            <p:nvPr/>
          </p:nvSpPr>
          <p:spPr>
            <a:xfrm>
              <a:off x="0" y="0"/>
              <a:ext cx="1131601" cy="2520559"/>
            </a:xfrm>
            <a:custGeom>
              <a:avLst/>
              <a:gdLst/>
              <a:ahLst/>
              <a:cxnLst/>
              <a:rect l="l" t="t" r="r" b="b"/>
              <a:pathLst>
                <a:path w="1131601" h="2520559" extrusionOk="0">
                  <a:moveTo>
                    <a:pt x="0" y="0"/>
                  </a:moveTo>
                  <a:lnTo>
                    <a:pt x="1131601" y="0"/>
                  </a:lnTo>
                  <a:lnTo>
                    <a:pt x="1131601" y="2520559"/>
                  </a:lnTo>
                  <a:lnTo>
                    <a:pt x="0" y="2520559"/>
                  </a:lnTo>
                  <a:close/>
                </a:path>
              </a:pathLst>
            </a:custGeom>
            <a:solidFill>
              <a:srgbClr val="CCCC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3"/>
            <p:cNvSpPr txBox="1"/>
            <p:nvPr/>
          </p:nvSpPr>
          <p:spPr>
            <a:xfrm>
              <a:off x="0" y="-19050"/>
              <a:ext cx="1131601" cy="2539609"/>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3"/>
          <p:cNvGrpSpPr/>
          <p:nvPr/>
        </p:nvGrpSpPr>
        <p:grpSpPr>
          <a:xfrm>
            <a:off x="677962" y="3868265"/>
            <a:ext cx="9610044" cy="1998718"/>
            <a:chOff x="0" y="-19050"/>
            <a:chExt cx="3682024" cy="765796"/>
          </a:xfrm>
        </p:grpSpPr>
        <p:sp>
          <p:nvSpPr>
            <p:cNvPr id="122" name="Google Shape;122;p3"/>
            <p:cNvSpPr/>
            <p:nvPr/>
          </p:nvSpPr>
          <p:spPr>
            <a:xfrm>
              <a:off x="0" y="0"/>
              <a:ext cx="3682024" cy="746746"/>
            </a:xfrm>
            <a:custGeom>
              <a:avLst/>
              <a:gdLst/>
              <a:ahLst/>
              <a:cxnLst/>
              <a:rect l="l" t="t" r="r" b="b"/>
              <a:pathLst>
                <a:path w="3682024" h="746746" extrusionOk="0">
                  <a:moveTo>
                    <a:pt x="0" y="0"/>
                  </a:moveTo>
                  <a:lnTo>
                    <a:pt x="3682024" y="0"/>
                  </a:lnTo>
                  <a:lnTo>
                    <a:pt x="3682024" y="746746"/>
                  </a:lnTo>
                  <a:lnTo>
                    <a:pt x="0" y="746746"/>
                  </a:lnTo>
                  <a:close/>
                </a:path>
              </a:pathLst>
            </a:custGeom>
            <a:solidFill>
              <a:srgbClr val="EFEFE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3"/>
            <p:cNvSpPr txBox="1"/>
            <p:nvPr/>
          </p:nvSpPr>
          <p:spPr>
            <a:xfrm>
              <a:off x="0" y="-19050"/>
              <a:ext cx="3682024" cy="765796"/>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a:solidFill>
                  <a:schemeClr val="dk1"/>
                </a:solidFill>
                <a:latin typeface="Calibri"/>
                <a:ea typeface="Calibri"/>
                <a:cs typeface="Calibri"/>
                <a:sym typeface="Calibri"/>
              </a:endParaRPr>
            </a:p>
          </p:txBody>
        </p:sp>
      </p:grpSp>
      <p:sp>
        <p:nvSpPr>
          <p:cNvPr id="124" name="Google Shape;124;p3"/>
          <p:cNvSpPr/>
          <p:nvPr/>
        </p:nvSpPr>
        <p:spPr>
          <a:xfrm>
            <a:off x="1115797" y="4303113"/>
            <a:ext cx="1159455" cy="1178744"/>
          </a:xfrm>
          <a:custGeom>
            <a:avLst/>
            <a:gdLst/>
            <a:ahLst/>
            <a:cxnLst/>
            <a:rect l="l" t="t" r="r" b="b"/>
            <a:pathLst>
              <a:path w="1159455" h="1178744" extrusionOk="0">
                <a:moveTo>
                  <a:pt x="0" y="0"/>
                </a:moveTo>
                <a:lnTo>
                  <a:pt x="1159455" y="0"/>
                </a:lnTo>
                <a:lnTo>
                  <a:pt x="1159455" y="1178743"/>
                </a:lnTo>
                <a:lnTo>
                  <a:pt x="0" y="117874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3"/>
          <p:cNvSpPr txBox="1"/>
          <p:nvPr/>
        </p:nvSpPr>
        <p:spPr>
          <a:xfrm>
            <a:off x="450532" y="888605"/>
            <a:ext cx="9837474" cy="1686342"/>
          </a:xfrm>
          <a:prstGeom prst="rect">
            <a:avLst/>
          </a:prstGeom>
          <a:noFill/>
          <a:ln>
            <a:noFill/>
          </a:ln>
        </p:spPr>
        <p:txBody>
          <a:bodyPr spcFirstLastPara="1" wrap="square" lIns="0" tIns="0" rIns="0" bIns="0" anchor="t" anchorCtr="0">
            <a:spAutoFit/>
          </a:bodyPr>
          <a:lstStyle/>
          <a:p>
            <a:pPr marL="0" marR="0" lvl="0" indent="0" algn="l" rtl="0">
              <a:lnSpc>
                <a:spcPct val="138002"/>
              </a:lnSpc>
              <a:spcBef>
                <a:spcPts val="0"/>
              </a:spcBef>
              <a:spcAft>
                <a:spcPts val="0"/>
              </a:spcAft>
              <a:buNone/>
            </a:pPr>
            <a:r>
              <a:rPr lang="en-US" sz="9981" b="1">
                <a:solidFill>
                  <a:srgbClr val="231F20"/>
                </a:solidFill>
                <a:latin typeface="Oswald"/>
                <a:ea typeface="Oswald"/>
                <a:cs typeface="Oswald"/>
                <a:sym typeface="Oswald"/>
              </a:rPr>
              <a:t>INTRODUCTION</a:t>
            </a:r>
            <a:endParaRPr/>
          </a:p>
        </p:txBody>
      </p:sp>
      <p:sp>
        <p:nvSpPr>
          <p:cNvPr id="126" name="Google Shape;126;p3"/>
          <p:cNvSpPr txBox="1"/>
          <p:nvPr/>
        </p:nvSpPr>
        <p:spPr>
          <a:xfrm>
            <a:off x="2593744" y="4216328"/>
            <a:ext cx="7694262" cy="1304687"/>
          </a:xfrm>
          <a:prstGeom prst="rect">
            <a:avLst/>
          </a:prstGeom>
          <a:noFill/>
          <a:ln>
            <a:noFill/>
          </a:ln>
        </p:spPr>
        <p:txBody>
          <a:bodyPr spcFirstLastPara="1" wrap="square" lIns="0" tIns="0" rIns="0" bIns="0" anchor="t" anchorCtr="0">
            <a:spAutoFit/>
          </a:bodyPr>
          <a:lstStyle/>
          <a:p>
            <a:pPr marL="0" marR="0" lvl="0" indent="0" algn="l" rtl="0">
              <a:lnSpc>
                <a:spcPct val="138007"/>
              </a:lnSpc>
              <a:spcBef>
                <a:spcPts val="0"/>
              </a:spcBef>
              <a:spcAft>
                <a:spcPts val="0"/>
              </a:spcAft>
              <a:buNone/>
            </a:pPr>
            <a:r>
              <a:rPr lang="en-US" sz="2510">
                <a:solidFill>
                  <a:srgbClr val="231F20"/>
                </a:solidFill>
                <a:latin typeface="DM Sans"/>
                <a:ea typeface="DM Sans"/>
                <a:cs typeface="DM Sans"/>
                <a:sym typeface="DM Sans"/>
              </a:rPr>
              <a:t>In the context of today’s mental health prevalence, we did a project to explore the effect of music on mental health. </a:t>
            </a:r>
            <a:endParaRPr/>
          </a:p>
        </p:txBody>
      </p:sp>
      <p:sp>
        <p:nvSpPr>
          <p:cNvPr id="127" name="Google Shape;127;p3"/>
          <p:cNvSpPr/>
          <p:nvPr/>
        </p:nvSpPr>
        <p:spPr>
          <a:xfrm>
            <a:off x="-2779578" y="7341318"/>
            <a:ext cx="7616557" cy="7815497"/>
          </a:xfrm>
          <a:custGeom>
            <a:avLst/>
            <a:gdLst/>
            <a:ahLst/>
            <a:cxnLst/>
            <a:rect l="l" t="t" r="r" b="b"/>
            <a:pathLst>
              <a:path w="7616557" h="7815497" extrusionOk="0">
                <a:moveTo>
                  <a:pt x="0" y="0"/>
                </a:moveTo>
                <a:lnTo>
                  <a:pt x="7616556" y="0"/>
                </a:lnTo>
                <a:lnTo>
                  <a:pt x="7616556" y="7815497"/>
                </a:lnTo>
                <a:lnTo>
                  <a:pt x="0" y="781549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8" name="Google Shape;128;p3"/>
          <p:cNvPicPr preferRelativeResize="0"/>
          <p:nvPr/>
        </p:nvPicPr>
        <p:blipFill>
          <a:blip r:embed="rId6">
            <a:alphaModFix/>
          </a:blip>
          <a:stretch>
            <a:fillRect/>
          </a:stretch>
        </p:blipFill>
        <p:spPr>
          <a:xfrm>
            <a:off x="10288050" y="2574950"/>
            <a:ext cx="5851200" cy="585120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132"/>
        <p:cNvGrpSpPr/>
        <p:nvPr/>
      </p:nvGrpSpPr>
      <p:grpSpPr>
        <a:xfrm>
          <a:off x="0" y="0"/>
          <a:ext cx="0" cy="0"/>
          <a:chOff x="0" y="0"/>
          <a:chExt cx="0" cy="0"/>
        </a:xfrm>
      </p:grpSpPr>
      <p:sp>
        <p:nvSpPr>
          <p:cNvPr id="133" name="Google Shape;133;p4"/>
          <p:cNvSpPr txBox="1"/>
          <p:nvPr/>
        </p:nvSpPr>
        <p:spPr>
          <a:xfrm>
            <a:off x="1133877" y="1146356"/>
            <a:ext cx="12057300" cy="1555800"/>
          </a:xfrm>
          <a:prstGeom prst="rect">
            <a:avLst/>
          </a:prstGeom>
          <a:noFill/>
          <a:ln>
            <a:noFill/>
          </a:ln>
        </p:spPr>
        <p:txBody>
          <a:bodyPr spcFirstLastPara="1" wrap="square" lIns="0" tIns="0" rIns="0" bIns="0" anchor="t" anchorCtr="0">
            <a:spAutoFit/>
          </a:bodyPr>
          <a:lstStyle/>
          <a:p>
            <a:pPr marL="0" marR="0" lvl="0" indent="0" algn="l" rtl="0">
              <a:lnSpc>
                <a:spcPct val="138003"/>
              </a:lnSpc>
              <a:spcBef>
                <a:spcPts val="0"/>
              </a:spcBef>
              <a:spcAft>
                <a:spcPts val="0"/>
              </a:spcAft>
              <a:buNone/>
            </a:pPr>
            <a:r>
              <a:rPr lang="en-US" sz="10107" b="1">
                <a:solidFill>
                  <a:srgbClr val="FFFFFF"/>
                </a:solidFill>
                <a:latin typeface="Oswald"/>
                <a:ea typeface="Oswald"/>
                <a:cs typeface="Oswald"/>
                <a:sym typeface="Oswald"/>
              </a:rPr>
              <a:t>OUR QUESTION?</a:t>
            </a:r>
            <a:endParaRPr/>
          </a:p>
        </p:txBody>
      </p:sp>
      <p:sp>
        <p:nvSpPr>
          <p:cNvPr id="134" name="Google Shape;134;p4"/>
          <p:cNvSpPr txBox="1"/>
          <p:nvPr/>
        </p:nvSpPr>
        <p:spPr>
          <a:xfrm>
            <a:off x="3376650" y="4168300"/>
            <a:ext cx="15297000" cy="1318800"/>
          </a:xfrm>
          <a:prstGeom prst="rect">
            <a:avLst/>
          </a:prstGeom>
          <a:noFill/>
          <a:ln>
            <a:noFill/>
          </a:ln>
        </p:spPr>
        <p:txBody>
          <a:bodyPr spcFirstLastPara="1" wrap="square" lIns="0" tIns="0" rIns="0" bIns="0" anchor="t" anchorCtr="0">
            <a:spAutoFit/>
          </a:bodyPr>
          <a:lstStyle/>
          <a:p>
            <a:pPr marL="0" marR="0" lvl="0" indent="0" algn="l" rtl="0">
              <a:lnSpc>
                <a:spcPct val="137991"/>
              </a:lnSpc>
              <a:spcBef>
                <a:spcPts val="0"/>
              </a:spcBef>
              <a:spcAft>
                <a:spcPts val="0"/>
              </a:spcAft>
              <a:buNone/>
            </a:pPr>
            <a:r>
              <a:rPr lang="en-US" sz="3600" dirty="0">
                <a:solidFill>
                  <a:srgbClr val="F5FFF5"/>
                </a:solidFill>
                <a:latin typeface="Playfair Display Medium"/>
                <a:ea typeface="Playfair Display Medium"/>
                <a:cs typeface="Playfair Display Medium"/>
                <a:sym typeface="Playfair Display Medium"/>
              </a:rPr>
              <a:t>Can music play a role in addressing mental health challenges?</a:t>
            </a:r>
            <a:endParaRPr sz="3600" dirty="0">
              <a:latin typeface="Playfair Display Medium"/>
              <a:ea typeface="Playfair Display Medium"/>
              <a:cs typeface="Playfair Display Medium"/>
              <a:sym typeface="Playfair Display Medium"/>
            </a:endParaRPr>
          </a:p>
          <a:p>
            <a:pPr marL="0" marR="0" lvl="0" indent="0" algn="l" rtl="0">
              <a:lnSpc>
                <a:spcPct val="137991"/>
              </a:lnSpc>
              <a:spcBef>
                <a:spcPts val="0"/>
              </a:spcBef>
              <a:spcAft>
                <a:spcPts val="0"/>
              </a:spcAft>
              <a:buNone/>
            </a:pPr>
            <a:endParaRPr sz="3600" dirty="0">
              <a:solidFill>
                <a:srgbClr val="F5FFF5"/>
              </a:solidFill>
              <a:latin typeface="Playfair Display Medium"/>
              <a:ea typeface="Playfair Display Medium"/>
              <a:cs typeface="Playfair Display Medium"/>
              <a:sym typeface="Playfair Display Medium"/>
            </a:endParaRPr>
          </a:p>
        </p:txBody>
      </p:sp>
      <p:pic>
        <p:nvPicPr>
          <p:cNvPr id="135" name="Google Shape;135;p4"/>
          <p:cNvPicPr preferRelativeResize="0"/>
          <p:nvPr/>
        </p:nvPicPr>
        <p:blipFill>
          <a:blip r:embed="rId3">
            <a:alphaModFix/>
          </a:blip>
          <a:stretch>
            <a:fillRect/>
          </a:stretch>
        </p:blipFill>
        <p:spPr>
          <a:xfrm>
            <a:off x="796325" y="6758241"/>
            <a:ext cx="4743450" cy="2667000"/>
          </a:xfrm>
          <a:prstGeom prst="rect">
            <a:avLst/>
          </a:prstGeom>
          <a:noFill/>
          <a:ln>
            <a:noFill/>
          </a:ln>
        </p:spPr>
      </p:pic>
      <p:pic>
        <p:nvPicPr>
          <p:cNvPr id="136" name="Google Shape;136;p4"/>
          <p:cNvPicPr preferRelativeResize="0"/>
          <p:nvPr/>
        </p:nvPicPr>
        <p:blipFill>
          <a:blip r:embed="rId4">
            <a:alphaModFix/>
          </a:blip>
          <a:stretch>
            <a:fillRect/>
          </a:stretch>
        </p:blipFill>
        <p:spPr>
          <a:xfrm>
            <a:off x="13116875" y="6369600"/>
            <a:ext cx="4743450" cy="3397952"/>
          </a:xfrm>
          <a:prstGeom prst="rect">
            <a:avLst/>
          </a:prstGeom>
          <a:noFill/>
          <a:ln>
            <a:noFill/>
          </a:ln>
        </p:spPr>
      </p:pic>
      <p:sp>
        <p:nvSpPr>
          <p:cNvPr id="137" name="Google Shape;137;p4"/>
          <p:cNvSpPr txBox="1"/>
          <p:nvPr/>
        </p:nvSpPr>
        <p:spPr>
          <a:xfrm>
            <a:off x="686375" y="5424275"/>
            <a:ext cx="3000000" cy="630900"/>
          </a:xfrm>
          <a:prstGeom prst="rect">
            <a:avLst/>
          </a:prstGeom>
          <a:noFill/>
          <a:ln>
            <a:noFill/>
          </a:ln>
        </p:spPr>
        <p:txBody>
          <a:bodyPr spcFirstLastPara="1" wrap="square" lIns="91425" tIns="91425" rIns="91425" bIns="91425" anchor="t" anchorCtr="0">
            <a:spAutoFit/>
          </a:bodyPr>
          <a:lstStyle/>
          <a:p>
            <a:pPr marL="0" lvl="0" indent="0" algn="l" rtl="0">
              <a:lnSpc>
                <a:spcPct val="137991"/>
              </a:lnSpc>
              <a:spcBef>
                <a:spcPts val="0"/>
              </a:spcBef>
              <a:spcAft>
                <a:spcPts val="0"/>
              </a:spcAft>
              <a:buNone/>
            </a:pPr>
            <a:r>
              <a:rPr lang="en-US" sz="2898">
                <a:solidFill>
                  <a:srgbClr val="F5FFF5"/>
                </a:solidFill>
              </a:rPr>
              <a:t>From this</a:t>
            </a:r>
            <a:endParaRPr/>
          </a:p>
        </p:txBody>
      </p:sp>
      <p:cxnSp>
        <p:nvCxnSpPr>
          <p:cNvPr id="138" name="Google Shape;138;p4"/>
          <p:cNvCxnSpPr>
            <a:endCxn id="139" idx="1"/>
          </p:cNvCxnSpPr>
          <p:nvPr/>
        </p:nvCxnSpPr>
        <p:spPr>
          <a:xfrm>
            <a:off x="2512925" y="5732400"/>
            <a:ext cx="9143700" cy="1645800"/>
          </a:xfrm>
          <a:prstGeom prst="curvedConnector3">
            <a:avLst>
              <a:gd name="adj1" fmla="val 50000"/>
            </a:avLst>
          </a:prstGeom>
          <a:noFill/>
          <a:ln w="76200" cap="flat" cmpd="sng">
            <a:solidFill>
              <a:schemeClr val="lt1"/>
            </a:solidFill>
            <a:prstDash val="dot"/>
            <a:round/>
            <a:headEnd type="none" w="med" len="med"/>
            <a:tailEnd type="none" w="med" len="med"/>
          </a:ln>
        </p:spPr>
      </p:cxnSp>
      <p:sp>
        <p:nvSpPr>
          <p:cNvPr id="139" name="Google Shape;139;p4"/>
          <p:cNvSpPr txBox="1"/>
          <p:nvPr/>
        </p:nvSpPr>
        <p:spPr>
          <a:xfrm>
            <a:off x="11656625" y="7062750"/>
            <a:ext cx="3000000" cy="630900"/>
          </a:xfrm>
          <a:prstGeom prst="rect">
            <a:avLst/>
          </a:prstGeom>
          <a:noFill/>
          <a:ln>
            <a:noFill/>
          </a:ln>
        </p:spPr>
        <p:txBody>
          <a:bodyPr spcFirstLastPara="1" wrap="square" lIns="91425" tIns="91425" rIns="91425" bIns="91425" anchor="t" anchorCtr="0">
            <a:spAutoFit/>
          </a:bodyPr>
          <a:lstStyle/>
          <a:p>
            <a:pPr marL="0" lvl="0" indent="0" algn="l" rtl="0">
              <a:lnSpc>
                <a:spcPct val="137991"/>
              </a:lnSpc>
              <a:spcBef>
                <a:spcPts val="0"/>
              </a:spcBef>
              <a:spcAft>
                <a:spcPts val="0"/>
              </a:spcAft>
              <a:buNone/>
            </a:pPr>
            <a:r>
              <a:rPr lang="en-US" sz="2898">
                <a:solidFill>
                  <a:srgbClr val="F5FFF5"/>
                </a:solidFill>
              </a:rPr>
              <a:t>To this</a:t>
            </a:r>
            <a:endParaRPr>
              <a:solidFill>
                <a:schemeClr val="dk1"/>
              </a:solidFil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43"/>
        <p:cNvGrpSpPr/>
        <p:nvPr/>
      </p:nvGrpSpPr>
      <p:grpSpPr>
        <a:xfrm>
          <a:off x="0" y="0"/>
          <a:ext cx="0" cy="0"/>
          <a:chOff x="0" y="0"/>
          <a:chExt cx="0" cy="0"/>
        </a:xfrm>
      </p:grpSpPr>
      <p:sp>
        <p:nvSpPr>
          <p:cNvPr id="144" name="Google Shape;144;p5"/>
          <p:cNvSpPr/>
          <p:nvPr/>
        </p:nvSpPr>
        <p:spPr>
          <a:xfrm rot="7659121">
            <a:off x="-4012602" y="5585714"/>
            <a:ext cx="7629294" cy="782856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5"/>
          <p:cNvSpPr/>
          <p:nvPr/>
        </p:nvSpPr>
        <p:spPr>
          <a:xfrm rot="2016048">
            <a:off x="12243487" y="-1005305"/>
            <a:ext cx="10749463" cy="2687366"/>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6" name="Google Shape;146;p5" descr="A graph of age and status&#10;&#10;Description automatically generated"/>
          <p:cNvPicPr preferRelativeResize="0"/>
          <p:nvPr/>
        </p:nvPicPr>
        <p:blipFill rotWithShape="1">
          <a:blip r:embed="rId5">
            <a:alphaModFix/>
          </a:blip>
          <a:srcRect/>
          <a:stretch/>
        </p:blipFill>
        <p:spPr>
          <a:xfrm>
            <a:off x="4343400" y="647699"/>
            <a:ext cx="11125200" cy="8821689"/>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50"/>
        <p:cNvGrpSpPr/>
        <p:nvPr/>
      </p:nvGrpSpPr>
      <p:grpSpPr>
        <a:xfrm>
          <a:off x="0" y="0"/>
          <a:ext cx="0" cy="0"/>
          <a:chOff x="0" y="0"/>
          <a:chExt cx="0" cy="0"/>
        </a:xfrm>
      </p:grpSpPr>
      <p:sp>
        <p:nvSpPr>
          <p:cNvPr id="151" name="Google Shape;151;p6"/>
          <p:cNvSpPr/>
          <p:nvPr/>
        </p:nvSpPr>
        <p:spPr>
          <a:xfrm rot="7659121">
            <a:off x="-4012602" y="5585714"/>
            <a:ext cx="7629294" cy="782856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6"/>
          <p:cNvSpPr/>
          <p:nvPr/>
        </p:nvSpPr>
        <p:spPr>
          <a:xfrm rot="2016048">
            <a:off x="12243487" y="-1005305"/>
            <a:ext cx="10749463" cy="2687366"/>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3" name="Google Shape;153;p6" descr="A screenshot of a computer&#10;&#10;Description automatically generated"/>
          <p:cNvPicPr preferRelativeResize="0"/>
          <p:nvPr/>
        </p:nvPicPr>
        <p:blipFill rotWithShape="1">
          <a:blip r:embed="rId5">
            <a:alphaModFix/>
          </a:blip>
          <a:srcRect/>
          <a:stretch/>
        </p:blipFill>
        <p:spPr>
          <a:xfrm>
            <a:off x="4343400" y="579370"/>
            <a:ext cx="10858616" cy="9128259"/>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57"/>
        <p:cNvGrpSpPr/>
        <p:nvPr/>
      </p:nvGrpSpPr>
      <p:grpSpPr>
        <a:xfrm>
          <a:off x="0" y="0"/>
          <a:ext cx="0" cy="0"/>
          <a:chOff x="0" y="0"/>
          <a:chExt cx="0" cy="0"/>
        </a:xfrm>
      </p:grpSpPr>
      <p:sp>
        <p:nvSpPr>
          <p:cNvPr id="158" name="Google Shape;158;p7"/>
          <p:cNvSpPr/>
          <p:nvPr/>
        </p:nvSpPr>
        <p:spPr>
          <a:xfrm rot="7659121">
            <a:off x="-4012602" y="5585714"/>
            <a:ext cx="7629294" cy="782856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7"/>
          <p:cNvSpPr/>
          <p:nvPr/>
        </p:nvSpPr>
        <p:spPr>
          <a:xfrm rot="2016048">
            <a:off x="12243487" y="-1005305"/>
            <a:ext cx="10749463" cy="2687366"/>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0" name="Google Shape;160;p7" descr="A graph of blue rectangular shapes&#10;&#10;Description automatically generated with medium confidence"/>
          <p:cNvPicPr preferRelativeResize="0"/>
          <p:nvPr/>
        </p:nvPicPr>
        <p:blipFill rotWithShape="1">
          <a:blip r:embed="rId5">
            <a:alphaModFix/>
          </a:blip>
          <a:srcRect b="12353"/>
          <a:stretch/>
        </p:blipFill>
        <p:spPr>
          <a:xfrm>
            <a:off x="4053840" y="1169670"/>
            <a:ext cx="11540836" cy="7947660"/>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64"/>
        <p:cNvGrpSpPr/>
        <p:nvPr/>
      </p:nvGrpSpPr>
      <p:grpSpPr>
        <a:xfrm>
          <a:off x="0" y="0"/>
          <a:ext cx="0" cy="0"/>
          <a:chOff x="0" y="0"/>
          <a:chExt cx="0" cy="0"/>
        </a:xfrm>
      </p:grpSpPr>
      <p:sp>
        <p:nvSpPr>
          <p:cNvPr id="165" name="Google Shape;165;p8"/>
          <p:cNvSpPr/>
          <p:nvPr/>
        </p:nvSpPr>
        <p:spPr>
          <a:xfrm rot="7659121">
            <a:off x="-4012602" y="5585714"/>
            <a:ext cx="7629294" cy="782856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8"/>
          <p:cNvSpPr/>
          <p:nvPr/>
        </p:nvSpPr>
        <p:spPr>
          <a:xfrm rot="2016048">
            <a:off x="12243487" y="-1005305"/>
            <a:ext cx="10749463" cy="2687366"/>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7" name="Google Shape;167;p8"/>
          <p:cNvPicPr preferRelativeResize="0"/>
          <p:nvPr/>
        </p:nvPicPr>
        <p:blipFill>
          <a:blip r:embed="rId5">
            <a:alphaModFix/>
          </a:blip>
          <a:stretch>
            <a:fillRect/>
          </a:stretch>
        </p:blipFill>
        <p:spPr>
          <a:xfrm>
            <a:off x="3336425" y="491088"/>
            <a:ext cx="13478550" cy="9304825"/>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9"/>
          <p:cNvSpPr/>
          <p:nvPr/>
        </p:nvSpPr>
        <p:spPr>
          <a:xfrm rot="10800000">
            <a:off x="0" y="-1524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9"/>
          <p:cNvSpPr/>
          <p:nvPr/>
        </p:nvSpPr>
        <p:spPr>
          <a:xfrm>
            <a:off x="144028" y="5371474"/>
            <a:ext cx="2238367" cy="2238367"/>
          </a:xfrm>
          <a:custGeom>
            <a:avLst/>
            <a:gdLst/>
            <a:ahLst/>
            <a:cxnLst/>
            <a:rect l="l" t="t" r="r" b="b"/>
            <a:pathLst>
              <a:path w="2238367" h="2238367" extrusionOk="0">
                <a:moveTo>
                  <a:pt x="0" y="0"/>
                </a:moveTo>
                <a:lnTo>
                  <a:pt x="2238368" y="0"/>
                </a:lnTo>
                <a:lnTo>
                  <a:pt x="2238368" y="2238367"/>
                </a:lnTo>
                <a:lnTo>
                  <a:pt x="0" y="223836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9"/>
          <p:cNvSpPr/>
          <p:nvPr/>
        </p:nvSpPr>
        <p:spPr>
          <a:xfrm>
            <a:off x="782872" y="5964391"/>
            <a:ext cx="960682" cy="1052540"/>
          </a:xfrm>
          <a:custGeom>
            <a:avLst/>
            <a:gdLst/>
            <a:ahLst/>
            <a:cxnLst/>
            <a:rect l="l" t="t" r="r" b="b"/>
            <a:pathLst>
              <a:path w="960682" h="1052540" extrusionOk="0">
                <a:moveTo>
                  <a:pt x="0" y="0"/>
                </a:moveTo>
                <a:lnTo>
                  <a:pt x="960682" y="0"/>
                </a:lnTo>
                <a:lnTo>
                  <a:pt x="960682" y="1052541"/>
                </a:lnTo>
                <a:lnTo>
                  <a:pt x="0" y="105254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9"/>
          <p:cNvSpPr/>
          <p:nvPr/>
        </p:nvSpPr>
        <p:spPr>
          <a:xfrm>
            <a:off x="1502422" y="7803281"/>
            <a:ext cx="2238367" cy="2238367"/>
          </a:xfrm>
          <a:custGeom>
            <a:avLst/>
            <a:gdLst/>
            <a:ahLst/>
            <a:cxnLst/>
            <a:rect l="l" t="t" r="r" b="b"/>
            <a:pathLst>
              <a:path w="2238367" h="2238367" extrusionOk="0">
                <a:moveTo>
                  <a:pt x="0" y="0"/>
                </a:moveTo>
                <a:lnTo>
                  <a:pt x="2238367" y="0"/>
                </a:lnTo>
                <a:lnTo>
                  <a:pt x="2238367" y="2238368"/>
                </a:lnTo>
                <a:lnTo>
                  <a:pt x="0" y="2238368"/>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9"/>
          <p:cNvSpPr/>
          <p:nvPr/>
        </p:nvSpPr>
        <p:spPr>
          <a:xfrm>
            <a:off x="144036" y="2590231"/>
            <a:ext cx="2238367" cy="2238367"/>
          </a:xfrm>
          <a:custGeom>
            <a:avLst/>
            <a:gdLst/>
            <a:ahLst/>
            <a:cxnLst/>
            <a:rect l="l" t="t" r="r" b="b"/>
            <a:pathLst>
              <a:path w="2238367" h="2238367" extrusionOk="0">
                <a:moveTo>
                  <a:pt x="0" y="0"/>
                </a:moveTo>
                <a:lnTo>
                  <a:pt x="2238367" y="0"/>
                </a:lnTo>
                <a:lnTo>
                  <a:pt x="2238367" y="2238368"/>
                </a:lnTo>
                <a:lnTo>
                  <a:pt x="0" y="2238368"/>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9"/>
          <p:cNvSpPr/>
          <p:nvPr/>
        </p:nvSpPr>
        <p:spPr>
          <a:xfrm>
            <a:off x="628861" y="3103902"/>
            <a:ext cx="1268693" cy="1211025"/>
          </a:xfrm>
          <a:custGeom>
            <a:avLst/>
            <a:gdLst/>
            <a:ahLst/>
            <a:cxnLst/>
            <a:rect l="l" t="t" r="r" b="b"/>
            <a:pathLst>
              <a:path w="1268693" h="1211025" extrusionOk="0">
                <a:moveTo>
                  <a:pt x="0" y="0"/>
                </a:moveTo>
                <a:lnTo>
                  <a:pt x="1268693" y="0"/>
                </a:lnTo>
                <a:lnTo>
                  <a:pt x="1268693" y="1211025"/>
                </a:lnTo>
                <a:lnTo>
                  <a:pt x="0" y="1211025"/>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9"/>
          <p:cNvSpPr/>
          <p:nvPr/>
        </p:nvSpPr>
        <p:spPr>
          <a:xfrm>
            <a:off x="2069203" y="8361909"/>
            <a:ext cx="1104804" cy="1121111"/>
          </a:xfrm>
          <a:custGeom>
            <a:avLst/>
            <a:gdLst/>
            <a:ahLst/>
            <a:cxnLst/>
            <a:rect l="l" t="t" r="r" b="b"/>
            <a:pathLst>
              <a:path w="1104804" h="1121111" extrusionOk="0">
                <a:moveTo>
                  <a:pt x="0" y="0"/>
                </a:moveTo>
                <a:lnTo>
                  <a:pt x="1104805" y="0"/>
                </a:lnTo>
                <a:lnTo>
                  <a:pt x="1104805" y="1121111"/>
                </a:lnTo>
                <a:lnTo>
                  <a:pt x="0" y="1121111"/>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9" name="Google Shape;179;p9"/>
          <p:cNvGrpSpPr/>
          <p:nvPr/>
        </p:nvGrpSpPr>
        <p:grpSpPr>
          <a:xfrm>
            <a:off x="2469613" y="2996647"/>
            <a:ext cx="3474027" cy="864717"/>
            <a:chOff x="0" y="-57150"/>
            <a:chExt cx="914964" cy="227743"/>
          </a:xfrm>
        </p:grpSpPr>
        <p:sp>
          <p:nvSpPr>
            <p:cNvPr id="180" name="Google Shape;180;p9"/>
            <p:cNvSpPr/>
            <p:nvPr/>
          </p:nvSpPr>
          <p:spPr>
            <a:xfrm>
              <a:off x="0" y="0"/>
              <a:ext cx="914964" cy="170593"/>
            </a:xfrm>
            <a:custGeom>
              <a:avLst/>
              <a:gdLst/>
              <a:ahLst/>
              <a:cxnLst/>
              <a:rect l="l" t="t" r="r" b="b"/>
              <a:pathLst>
                <a:path w="914964" h="170593" extrusionOk="0">
                  <a:moveTo>
                    <a:pt x="0" y="0"/>
                  </a:moveTo>
                  <a:lnTo>
                    <a:pt x="914964" y="0"/>
                  </a:lnTo>
                  <a:lnTo>
                    <a:pt x="914964" y="170593"/>
                  </a:lnTo>
                  <a:lnTo>
                    <a:pt x="0" y="170593"/>
                  </a:lnTo>
                  <a:close/>
                </a:path>
              </a:pathLst>
            </a:custGeom>
            <a:solidFill>
              <a:srgbClr val="1A1A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9"/>
            <p:cNvSpPr txBox="1"/>
            <p:nvPr/>
          </p:nvSpPr>
          <p:spPr>
            <a:xfrm>
              <a:off x="0" y="-57150"/>
              <a:ext cx="914964" cy="227743"/>
            </a:xfrm>
            <a:prstGeom prst="rect">
              <a:avLst/>
            </a:prstGeom>
            <a:noFill/>
            <a:ln>
              <a:noFill/>
            </a:ln>
          </p:spPr>
          <p:txBody>
            <a:bodyPr spcFirstLastPara="1" wrap="square" lIns="50800" tIns="50800" rIns="50800" bIns="50800" anchor="ctr" anchorCtr="0">
              <a:noAutofit/>
            </a:bodyPr>
            <a:lstStyle/>
            <a:p>
              <a:pPr marL="0" marR="0" lvl="0" indent="0" algn="ctr" rtl="0">
                <a:lnSpc>
                  <a:spcPct val="2285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82" name="Google Shape;182;p9"/>
          <p:cNvSpPr txBox="1"/>
          <p:nvPr/>
        </p:nvSpPr>
        <p:spPr>
          <a:xfrm>
            <a:off x="4710470" y="1134501"/>
            <a:ext cx="11553000" cy="1069200"/>
          </a:xfrm>
          <a:prstGeom prst="rect">
            <a:avLst/>
          </a:prstGeom>
          <a:noFill/>
          <a:ln>
            <a:noFill/>
          </a:ln>
        </p:spPr>
        <p:txBody>
          <a:bodyPr spcFirstLastPara="1" wrap="square" lIns="0" tIns="0" rIns="0" bIns="0" anchor="t" anchorCtr="0">
            <a:spAutoFit/>
          </a:bodyPr>
          <a:lstStyle/>
          <a:p>
            <a:pPr marL="0" marR="0" lvl="0" indent="0" algn="ctr" rtl="0">
              <a:lnSpc>
                <a:spcPct val="138002"/>
              </a:lnSpc>
              <a:spcBef>
                <a:spcPts val="0"/>
              </a:spcBef>
              <a:spcAft>
                <a:spcPts val="0"/>
              </a:spcAft>
              <a:buNone/>
            </a:pPr>
            <a:r>
              <a:rPr lang="en-US" sz="6947" b="1">
                <a:solidFill>
                  <a:srgbClr val="231F20"/>
                </a:solidFill>
                <a:latin typeface="Oswald"/>
                <a:ea typeface="Oswald"/>
                <a:cs typeface="Oswald"/>
                <a:sym typeface="Oswald"/>
              </a:rPr>
              <a:t>HOW WE SOLVED IT?</a:t>
            </a:r>
            <a:endParaRPr/>
          </a:p>
        </p:txBody>
      </p:sp>
      <p:grpSp>
        <p:nvGrpSpPr>
          <p:cNvPr id="183" name="Google Shape;183;p9"/>
          <p:cNvGrpSpPr/>
          <p:nvPr/>
        </p:nvGrpSpPr>
        <p:grpSpPr>
          <a:xfrm>
            <a:off x="2469618" y="5901510"/>
            <a:ext cx="3474027" cy="864717"/>
            <a:chOff x="0" y="-57150"/>
            <a:chExt cx="914964" cy="227743"/>
          </a:xfrm>
        </p:grpSpPr>
        <p:sp>
          <p:nvSpPr>
            <p:cNvPr id="184" name="Google Shape;184;p9"/>
            <p:cNvSpPr/>
            <p:nvPr/>
          </p:nvSpPr>
          <p:spPr>
            <a:xfrm>
              <a:off x="0" y="0"/>
              <a:ext cx="914964" cy="170593"/>
            </a:xfrm>
            <a:custGeom>
              <a:avLst/>
              <a:gdLst/>
              <a:ahLst/>
              <a:cxnLst/>
              <a:rect l="l" t="t" r="r" b="b"/>
              <a:pathLst>
                <a:path w="914964" h="170593" extrusionOk="0">
                  <a:moveTo>
                    <a:pt x="0" y="0"/>
                  </a:moveTo>
                  <a:lnTo>
                    <a:pt x="914964" y="0"/>
                  </a:lnTo>
                  <a:lnTo>
                    <a:pt x="914964" y="170593"/>
                  </a:lnTo>
                  <a:lnTo>
                    <a:pt x="0" y="170593"/>
                  </a:lnTo>
                  <a:close/>
                </a:path>
              </a:pathLst>
            </a:custGeom>
            <a:solidFill>
              <a:srgbClr val="1A1A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9"/>
            <p:cNvSpPr txBox="1"/>
            <p:nvPr/>
          </p:nvSpPr>
          <p:spPr>
            <a:xfrm>
              <a:off x="0" y="-57150"/>
              <a:ext cx="914964" cy="227743"/>
            </a:xfrm>
            <a:prstGeom prst="rect">
              <a:avLst/>
            </a:prstGeom>
            <a:noFill/>
            <a:ln>
              <a:noFill/>
            </a:ln>
          </p:spPr>
          <p:txBody>
            <a:bodyPr spcFirstLastPara="1" wrap="square" lIns="50800" tIns="50800" rIns="50800" bIns="50800" anchor="ctr" anchorCtr="0">
              <a:noAutofit/>
            </a:bodyPr>
            <a:lstStyle/>
            <a:p>
              <a:pPr marL="0" marR="0" lvl="0" indent="0" algn="ctr" rtl="0">
                <a:lnSpc>
                  <a:spcPct val="228555"/>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6" name="Google Shape;186;p9"/>
          <p:cNvGrpSpPr/>
          <p:nvPr/>
        </p:nvGrpSpPr>
        <p:grpSpPr>
          <a:xfrm>
            <a:off x="3854129" y="8534939"/>
            <a:ext cx="2075779" cy="864717"/>
            <a:chOff x="0" y="-57150"/>
            <a:chExt cx="914964" cy="227743"/>
          </a:xfrm>
        </p:grpSpPr>
        <p:sp>
          <p:nvSpPr>
            <p:cNvPr id="187" name="Google Shape;187;p9"/>
            <p:cNvSpPr/>
            <p:nvPr/>
          </p:nvSpPr>
          <p:spPr>
            <a:xfrm>
              <a:off x="0" y="0"/>
              <a:ext cx="914964" cy="170593"/>
            </a:xfrm>
            <a:custGeom>
              <a:avLst/>
              <a:gdLst/>
              <a:ahLst/>
              <a:cxnLst/>
              <a:rect l="l" t="t" r="r" b="b"/>
              <a:pathLst>
                <a:path w="914964" h="170593" extrusionOk="0">
                  <a:moveTo>
                    <a:pt x="0" y="0"/>
                  </a:moveTo>
                  <a:lnTo>
                    <a:pt x="914964" y="0"/>
                  </a:lnTo>
                  <a:lnTo>
                    <a:pt x="914964" y="170593"/>
                  </a:lnTo>
                  <a:lnTo>
                    <a:pt x="0" y="170593"/>
                  </a:lnTo>
                  <a:close/>
                </a:path>
              </a:pathLst>
            </a:custGeom>
            <a:solidFill>
              <a:srgbClr val="1A1A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9"/>
            <p:cNvSpPr txBox="1"/>
            <p:nvPr/>
          </p:nvSpPr>
          <p:spPr>
            <a:xfrm>
              <a:off x="0" y="-57150"/>
              <a:ext cx="914964" cy="227743"/>
            </a:xfrm>
            <a:prstGeom prst="rect">
              <a:avLst/>
            </a:prstGeom>
            <a:noFill/>
            <a:ln>
              <a:noFill/>
            </a:ln>
          </p:spPr>
          <p:txBody>
            <a:bodyPr spcFirstLastPara="1" wrap="square" lIns="50800" tIns="50800" rIns="50800" bIns="50800" anchor="ctr" anchorCtr="0">
              <a:noAutofit/>
            </a:bodyPr>
            <a:lstStyle/>
            <a:p>
              <a:pPr marL="0" marR="0" lvl="0" indent="0" algn="ctr" rtl="0">
                <a:lnSpc>
                  <a:spcPct val="2285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89" name="Google Shape;189;p9"/>
          <p:cNvSpPr/>
          <p:nvPr/>
        </p:nvSpPr>
        <p:spPr>
          <a:xfrm>
            <a:off x="14479722" y="-4833750"/>
            <a:ext cx="7616557" cy="7815497"/>
          </a:xfrm>
          <a:custGeom>
            <a:avLst/>
            <a:gdLst/>
            <a:ahLst/>
            <a:cxnLst/>
            <a:rect l="l" t="t" r="r" b="b"/>
            <a:pathLst>
              <a:path w="7616557" h="7815497" extrusionOk="0">
                <a:moveTo>
                  <a:pt x="0" y="0"/>
                </a:moveTo>
                <a:lnTo>
                  <a:pt x="7616556" y="0"/>
                </a:lnTo>
                <a:lnTo>
                  <a:pt x="7616556" y="7815497"/>
                </a:lnTo>
                <a:lnTo>
                  <a:pt x="0" y="7815497"/>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9"/>
          <p:cNvSpPr/>
          <p:nvPr/>
        </p:nvSpPr>
        <p:spPr>
          <a:xfrm rot="-3182703">
            <a:off x="-5385035" y="-4047935"/>
            <a:ext cx="7696539" cy="7690450"/>
          </a:xfrm>
          <a:custGeom>
            <a:avLst/>
            <a:gdLst/>
            <a:ahLst/>
            <a:cxnLst/>
            <a:rect l="l" t="t" r="r" b="b"/>
            <a:pathLst>
              <a:path w="7616557" h="7815497" extrusionOk="0">
                <a:moveTo>
                  <a:pt x="0" y="0"/>
                </a:moveTo>
                <a:lnTo>
                  <a:pt x="7616556" y="0"/>
                </a:lnTo>
                <a:lnTo>
                  <a:pt x="7616556" y="7815496"/>
                </a:lnTo>
                <a:lnTo>
                  <a:pt x="0" y="7815496"/>
                </a:lnTo>
                <a:lnTo>
                  <a:pt x="0" y="0"/>
                </a:lnTo>
                <a:close/>
              </a:path>
            </a:pathLst>
          </a:cu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9"/>
          <p:cNvSpPr txBox="1"/>
          <p:nvPr/>
        </p:nvSpPr>
        <p:spPr>
          <a:xfrm>
            <a:off x="2644547" y="3296986"/>
            <a:ext cx="3124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 RANDOM FOREST</a:t>
            </a:r>
            <a:endParaRPr/>
          </a:p>
        </p:txBody>
      </p:sp>
      <p:sp>
        <p:nvSpPr>
          <p:cNvPr id="192" name="Google Shape;192;p9"/>
          <p:cNvSpPr txBox="1"/>
          <p:nvPr/>
        </p:nvSpPr>
        <p:spPr>
          <a:xfrm>
            <a:off x="2625260" y="6229073"/>
            <a:ext cx="32967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BAGGING MODEL</a:t>
            </a:r>
            <a:endParaRPr/>
          </a:p>
        </p:txBody>
      </p:sp>
      <p:sp>
        <p:nvSpPr>
          <p:cNvPr id="193" name="Google Shape;193;p9"/>
          <p:cNvSpPr txBox="1"/>
          <p:nvPr/>
        </p:nvSpPr>
        <p:spPr>
          <a:xfrm>
            <a:off x="3929838" y="8806382"/>
            <a:ext cx="3102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XGBOOST</a:t>
            </a:r>
            <a:endParaRPr dirty="0"/>
          </a:p>
        </p:txBody>
      </p:sp>
      <p:pic>
        <p:nvPicPr>
          <p:cNvPr id="194" name="Google Shape;194;p9"/>
          <p:cNvPicPr preferRelativeResize="0"/>
          <p:nvPr/>
        </p:nvPicPr>
        <p:blipFill>
          <a:blip r:embed="rId9">
            <a:alphaModFix/>
          </a:blip>
          <a:stretch>
            <a:fillRect/>
          </a:stretch>
        </p:blipFill>
        <p:spPr>
          <a:xfrm>
            <a:off x="7523300" y="3296969"/>
            <a:ext cx="9151350" cy="5736279"/>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712</Words>
  <Application>Microsoft Office PowerPoint</Application>
  <PresentationFormat>Custom</PresentationFormat>
  <Paragraphs>66</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Segoe UI Variable Text Semiligh</vt:lpstr>
      <vt:lpstr>Calibri</vt:lpstr>
      <vt:lpstr>Wingdings</vt:lpstr>
      <vt:lpstr>DM Sans</vt:lpstr>
      <vt:lpstr>Arial</vt:lpstr>
      <vt:lpstr>Oswald</vt:lpstr>
      <vt:lpstr>Roboto</vt:lpstr>
      <vt:lpstr>Montserrat</vt:lpstr>
      <vt:lpstr>Playfair Display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Vidhya Battula</dc:creator>
  <cp:lastModifiedBy>Vidhya Battula</cp:lastModifiedBy>
  <cp:revision>10</cp:revision>
  <dcterms:created xsi:type="dcterms:W3CDTF">2006-08-16T00:00:00Z</dcterms:created>
  <dcterms:modified xsi:type="dcterms:W3CDTF">2023-12-11T17:19:55Z</dcterms:modified>
</cp:coreProperties>
</file>